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16" r:id="rId3"/>
    <p:sldId id="411" r:id="rId4"/>
    <p:sldId id="412" r:id="rId5"/>
    <p:sldId id="417" r:id="rId6"/>
    <p:sldId id="413" r:id="rId7"/>
    <p:sldId id="419" r:id="rId8"/>
    <p:sldId id="420" r:id="rId9"/>
    <p:sldId id="430" r:id="rId10"/>
    <p:sldId id="431" r:id="rId11"/>
    <p:sldId id="432" r:id="rId12"/>
    <p:sldId id="414" r:id="rId13"/>
    <p:sldId id="421" r:id="rId14"/>
    <p:sldId id="422" r:id="rId15"/>
    <p:sldId id="433" r:id="rId16"/>
    <p:sldId id="415" r:id="rId17"/>
    <p:sldId id="423" r:id="rId18"/>
    <p:sldId id="410"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DFBF"/>
    <a:srgbClr val="ECEDE0"/>
    <a:srgbClr val="3E465A"/>
    <a:srgbClr val="314E78"/>
    <a:srgbClr val="303B67"/>
    <a:srgbClr val="FFFFFF"/>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55"/>
        <p:guide pos="378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2.xml"/><Relationship Id="rId2" Type="http://schemas.openxmlformats.org/officeDocument/2006/relationships/image" Target="../media/image1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3.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4.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75.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6.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7.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8.xml"/><Relationship Id="rId2" Type="http://schemas.openxmlformats.org/officeDocument/2006/relationships/image" Target="../media/image20.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9.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4.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5.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6.xml"/><Relationship Id="rId2" Type="http://schemas.openxmlformats.org/officeDocument/2006/relationships/image" Target="../media/image2.jpe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7.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8.xml"/><Relationship Id="rId2" Type="http://schemas.openxmlformats.org/officeDocument/2006/relationships/image" Target="../media/image3.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9.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70.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任意多边形 15"/>
          <p:cNvSpPr/>
          <p:nvPr/>
        </p:nvSpPr>
        <p:spPr>
          <a:xfrm>
            <a:off x="635" y="5049000"/>
            <a:ext cx="12192000" cy="1600839"/>
          </a:xfrm>
          <a:custGeom>
            <a:avLst/>
            <a:gdLst>
              <a:gd name="connsiteX0" fmla="*/ 0 w 19200"/>
              <a:gd name="connsiteY0" fmla="*/ 8 h 2521"/>
              <a:gd name="connsiteX1" fmla="*/ 19200 w 19200"/>
              <a:gd name="connsiteY1" fmla="*/ 8 h 2521"/>
              <a:gd name="connsiteX2" fmla="*/ 19200 w 19200"/>
              <a:gd name="connsiteY2" fmla="*/ 2521 h 2521"/>
              <a:gd name="connsiteX3" fmla="*/ 0 w 19200"/>
              <a:gd name="connsiteY3" fmla="*/ 2521 h 2521"/>
              <a:gd name="connsiteX4" fmla="*/ 0 w 19200"/>
              <a:gd name="connsiteY4" fmla="*/ 8 h 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521">
                <a:moveTo>
                  <a:pt x="0" y="8"/>
                </a:moveTo>
                <a:cubicBezTo>
                  <a:pt x="5392" y="-235"/>
                  <a:pt x="15720" y="5173"/>
                  <a:pt x="19200" y="8"/>
                </a:cubicBezTo>
                <a:lnTo>
                  <a:pt x="19200" y="2521"/>
                </a:lnTo>
                <a:lnTo>
                  <a:pt x="0" y="2521"/>
                </a:lnTo>
                <a:lnTo>
                  <a:pt x="0" y="8"/>
                </a:lnTo>
                <a:close/>
              </a:path>
            </a:pathLst>
          </a:custGeom>
          <a:solidFill>
            <a:srgbClr val="EEDFB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nvSpPr>
        <p:spPr>
          <a:xfrm flipH="1">
            <a:off x="0" y="4435475"/>
            <a:ext cx="12191365" cy="2422556"/>
          </a:xfrm>
          <a:custGeom>
            <a:avLst/>
            <a:gdLst>
              <a:gd name="connsiteX0" fmla="*/ 0 w 19199"/>
              <a:gd name="connsiteY0" fmla="*/ 0 h 3815"/>
              <a:gd name="connsiteX1" fmla="*/ 19150 w 19199"/>
              <a:gd name="connsiteY1" fmla="*/ 1928 h 3815"/>
              <a:gd name="connsiteX2" fmla="*/ 19199 w 19199"/>
              <a:gd name="connsiteY2" fmla="*/ 1899 h 3815"/>
              <a:gd name="connsiteX3" fmla="*/ 19199 w 19199"/>
              <a:gd name="connsiteY3" fmla="*/ 3711 h 3815"/>
              <a:gd name="connsiteX4" fmla="*/ 0 w 19199"/>
              <a:gd name="connsiteY4" fmla="*/ 3711 h 3815"/>
              <a:gd name="connsiteX5" fmla="*/ 0 w 19199"/>
              <a:gd name="connsiteY5" fmla="*/ 0 h 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9" h="3815">
                <a:moveTo>
                  <a:pt x="0" y="0"/>
                </a:moveTo>
                <a:cubicBezTo>
                  <a:pt x="336" y="3567"/>
                  <a:pt x="13091" y="5470"/>
                  <a:pt x="19150" y="1928"/>
                </a:cubicBezTo>
                <a:lnTo>
                  <a:pt x="19199" y="1899"/>
                </a:lnTo>
                <a:lnTo>
                  <a:pt x="19199" y="3711"/>
                </a:lnTo>
                <a:lnTo>
                  <a:pt x="0" y="3711"/>
                </a:lnTo>
                <a:lnTo>
                  <a:pt x="0" y="0"/>
                </a:lnTo>
                <a:close/>
              </a:path>
            </a:pathLst>
          </a:cu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2" name="任意多边形 11"/>
          <p:cNvSpPr/>
          <p:nvPr/>
        </p:nvSpPr>
        <p:spPr>
          <a:xfrm>
            <a:off x="635" y="5668645"/>
            <a:ext cx="12192000" cy="1189355"/>
          </a:xfrm>
          <a:custGeom>
            <a:avLst/>
            <a:gdLst>
              <a:gd name="connsiteX0" fmla="*/ 0 w 19200"/>
              <a:gd name="connsiteY0" fmla="*/ 0 h 3840"/>
              <a:gd name="connsiteX1" fmla="*/ 19200 w 19200"/>
              <a:gd name="connsiteY1" fmla="*/ 0 h 3840"/>
              <a:gd name="connsiteX2" fmla="*/ 19200 w 19200"/>
              <a:gd name="connsiteY2" fmla="*/ 3840 h 3840"/>
              <a:gd name="connsiteX3" fmla="*/ 0 w 19200"/>
              <a:gd name="connsiteY3" fmla="*/ 3840 h 3840"/>
              <a:gd name="connsiteX4" fmla="*/ 0 w 19200"/>
              <a:gd name="connsiteY4" fmla="*/ 0 h 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3840">
                <a:moveTo>
                  <a:pt x="0" y="0"/>
                </a:moveTo>
                <a:cubicBezTo>
                  <a:pt x="6400" y="0"/>
                  <a:pt x="15072" y="6336"/>
                  <a:pt x="19200" y="0"/>
                </a:cubicBezTo>
                <a:lnTo>
                  <a:pt x="19200" y="3840"/>
                </a:lnTo>
                <a:lnTo>
                  <a:pt x="0" y="3840"/>
                </a:lnTo>
                <a:lnTo>
                  <a:pt x="0" y="0"/>
                </a:lnTo>
                <a:close/>
              </a:path>
            </a:pathLst>
          </a:cu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任意多边形 16"/>
          <p:cNvSpPr/>
          <p:nvPr/>
        </p:nvSpPr>
        <p:spPr>
          <a:xfrm>
            <a:off x="0" y="4603115"/>
            <a:ext cx="2580640" cy="2254885"/>
          </a:xfrm>
          <a:custGeom>
            <a:avLst/>
            <a:gdLst>
              <a:gd name="connisteX0" fmla="*/ 0 w 3850005"/>
              <a:gd name="connsiteY0" fmla="*/ 23220 h 1567540"/>
              <a:gd name="connisteX1" fmla="*/ 568325 w 3850005"/>
              <a:gd name="connsiteY1" fmla="*/ 104500 h 1567540"/>
              <a:gd name="connisteX2" fmla="*/ 791845 w 3850005"/>
              <a:gd name="connsiteY2" fmla="*/ 876660 h 1567540"/>
              <a:gd name="connisteX3" fmla="*/ 2295525 w 3850005"/>
              <a:gd name="connsiteY3" fmla="*/ 1018900 h 1567540"/>
              <a:gd name="connisteX4" fmla="*/ 2945765 w 3850005"/>
              <a:gd name="connsiteY4" fmla="*/ 1354180 h 1567540"/>
              <a:gd name="connisteX5" fmla="*/ 3413125 w 3850005"/>
              <a:gd name="connsiteY5" fmla="*/ 1313540 h 1567540"/>
              <a:gd name="connisteX6" fmla="*/ 3850005 w 3850005"/>
              <a:gd name="connsiteY6" fmla="*/ 1567540 h 156754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3850005" h="1567540">
                <a:moveTo>
                  <a:pt x="0" y="23220"/>
                </a:moveTo>
                <a:cubicBezTo>
                  <a:pt x="109220" y="23855"/>
                  <a:pt x="410210" y="-66315"/>
                  <a:pt x="568325" y="104500"/>
                </a:cubicBezTo>
                <a:cubicBezTo>
                  <a:pt x="726440" y="275315"/>
                  <a:pt x="446405" y="693780"/>
                  <a:pt x="791845" y="876660"/>
                </a:cubicBezTo>
                <a:cubicBezTo>
                  <a:pt x="1137285" y="1059540"/>
                  <a:pt x="1864995" y="923650"/>
                  <a:pt x="2295525" y="1018900"/>
                </a:cubicBezTo>
                <a:cubicBezTo>
                  <a:pt x="2726055" y="1114150"/>
                  <a:pt x="2722245" y="1295125"/>
                  <a:pt x="2945765" y="1354180"/>
                </a:cubicBezTo>
                <a:cubicBezTo>
                  <a:pt x="3169285" y="1413235"/>
                  <a:pt x="3232150" y="1270995"/>
                  <a:pt x="3413125" y="1313540"/>
                </a:cubicBezTo>
                <a:cubicBezTo>
                  <a:pt x="3594100" y="1356085"/>
                  <a:pt x="3771900" y="1516105"/>
                  <a:pt x="3850005" y="156754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任意多边形 17"/>
          <p:cNvSpPr/>
          <p:nvPr/>
        </p:nvSpPr>
        <p:spPr>
          <a:xfrm>
            <a:off x="10586085" y="5476240"/>
            <a:ext cx="1564640" cy="1371600"/>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任意多边形 19"/>
          <p:cNvSpPr/>
          <p:nvPr/>
        </p:nvSpPr>
        <p:spPr>
          <a:xfrm>
            <a:off x="9060180" y="3966845"/>
            <a:ext cx="3090545" cy="2682240"/>
          </a:xfrm>
          <a:custGeom>
            <a:avLst/>
            <a:gdLst>
              <a:gd name="connisteX0" fmla="*/ 3464560 w 3464560"/>
              <a:gd name="connsiteY0" fmla="*/ 0 h 2397911"/>
              <a:gd name="connisteX1" fmla="*/ 2834640 w 3464560"/>
              <a:gd name="connsiteY1" fmla="*/ 548640 h 2397911"/>
              <a:gd name="connisteX2" fmla="*/ 2915920 w 3464560"/>
              <a:gd name="connsiteY2" fmla="*/ 1026160 h 2397911"/>
              <a:gd name="connisteX3" fmla="*/ 2153920 w 3464560"/>
              <a:gd name="connsiteY3" fmla="*/ 1412240 h 2397911"/>
              <a:gd name="connisteX4" fmla="*/ 2275840 w 3464560"/>
              <a:gd name="connsiteY4" fmla="*/ 1971040 h 2397911"/>
              <a:gd name="connisteX5" fmla="*/ 1635760 w 3464560"/>
              <a:gd name="connsiteY5" fmla="*/ 2123440 h 2397911"/>
              <a:gd name="connisteX6" fmla="*/ 1412240 w 3464560"/>
              <a:gd name="connsiteY6" fmla="*/ 2397760 h 2397911"/>
              <a:gd name="connisteX7" fmla="*/ 467360 w 3464560"/>
              <a:gd name="connsiteY7" fmla="*/ 2092960 h 2397911"/>
              <a:gd name="connisteX8" fmla="*/ 0 w 3464560"/>
              <a:gd name="connsiteY8" fmla="*/ 2316480 h 23979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3464560" h="2397911">
                <a:moveTo>
                  <a:pt x="3464560" y="0"/>
                </a:moveTo>
                <a:cubicBezTo>
                  <a:pt x="3336925" y="100330"/>
                  <a:pt x="2944495" y="343535"/>
                  <a:pt x="2834640" y="548640"/>
                </a:cubicBezTo>
                <a:cubicBezTo>
                  <a:pt x="2724785" y="753745"/>
                  <a:pt x="3051810" y="853440"/>
                  <a:pt x="2915920" y="1026160"/>
                </a:cubicBezTo>
                <a:cubicBezTo>
                  <a:pt x="2780030" y="1198880"/>
                  <a:pt x="2282190" y="1223010"/>
                  <a:pt x="2153920" y="1412240"/>
                </a:cubicBezTo>
                <a:cubicBezTo>
                  <a:pt x="2025650" y="1601470"/>
                  <a:pt x="2379345" y="1828800"/>
                  <a:pt x="2275840" y="1971040"/>
                </a:cubicBezTo>
                <a:cubicBezTo>
                  <a:pt x="2172335" y="2113280"/>
                  <a:pt x="1808480" y="2038350"/>
                  <a:pt x="1635760" y="2123440"/>
                </a:cubicBezTo>
                <a:cubicBezTo>
                  <a:pt x="1463040" y="2208530"/>
                  <a:pt x="1645920" y="2404110"/>
                  <a:pt x="1412240" y="2397760"/>
                </a:cubicBezTo>
                <a:cubicBezTo>
                  <a:pt x="1178560" y="2391410"/>
                  <a:pt x="749935" y="2109470"/>
                  <a:pt x="467360" y="2092960"/>
                </a:cubicBezTo>
                <a:cubicBezTo>
                  <a:pt x="184785" y="2076450"/>
                  <a:pt x="74295" y="2265680"/>
                  <a:pt x="0" y="2316480"/>
                </a:cubicBezTo>
              </a:path>
            </a:pathLst>
          </a:custGeom>
          <a:noFill/>
          <a:ln>
            <a:solidFill>
              <a:srgbClr val="3E4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p:nvSpPr>
        <p:spPr>
          <a:xfrm flipH="1">
            <a:off x="2132965" y="5434965"/>
            <a:ext cx="1746885" cy="1412875"/>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圆角矩形 28"/>
          <p:cNvSpPr/>
          <p:nvPr/>
        </p:nvSpPr>
        <p:spPr>
          <a:xfrm>
            <a:off x="4083050" y="4295775"/>
            <a:ext cx="4024630" cy="342900"/>
          </a:xfrm>
          <a:prstGeom prst="roundRect">
            <a:avLst>
              <a:gd name="adj" fmla="val 46934"/>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95000"/>
                  <a:lumOff val="5000"/>
                </a:schemeClr>
              </a:solidFill>
            </a:endParaRPr>
          </a:p>
        </p:txBody>
      </p:sp>
      <p:pic>
        <p:nvPicPr>
          <p:cNvPr id="30" name="图片 29"/>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5702300" y="3586480"/>
            <a:ext cx="785495" cy="785495"/>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31" name="文本框 30"/>
          <p:cNvSpPr txBox="1"/>
          <p:nvPr/>
        </p:nvSpPr>
        <p:spPr>
          <a:xfrm>
            <a:off x="2011046" y="2536190"/>
            <a:ext cx="8168005" cy="1198880"/>
          </a:xfrm>
          <a:prstGeom prst="rect">
            <a:avLst/>
          </a:prstGeom>
          <a:noFill/>
        </p:spPr>
        <p:txBody>
          <a:bodyPr wrap="square" rtlCol="0">
            <a:spAutoFit/>
          </a:bodyPr>
          <a:p>
            <a:pPr algn="ctr"/>
            <a:r>
              <a:rPr lang="zh-CN" altLang="en-US" sz="7200" spc="500" dirty="0">
                <a:solidFill>
                  <a:schemeClr val="tx1">
                    <a:lumMod val="95000"/>
                    <a:lumOff val="5000"/>
                  </a:schemeClr>
                </a:solidFill>
                <a:effectLst/>
                <a:uFillTx/>
                <a:latin typeface="思源黑体 CN Normal" panose="020B0400000000000000" charset="-122"/>
                <a:ea typeface="思源黑体 CN Normal" panose="020B0400000000000000" charset="-122"/>
              </a:rPr>
              <a:t>论文学习讲解</a:t>
            </a:r>
            <a:endParaRPr lang="zh-CN" altLang="en-US" sz="7200" spc="500" dirty="0">
              <a:solidFill>
                <a:schemeClr val="tx1">
                  <a:lumMod val="95000"/>
                  <a:lumOff val="5000"/>
                </a:schemeClr>
              </a:solidFill>
              <a:effectLst/>
              <a:uFillTx/>
              <a:latin typeface="思源黑体 CN Normal" panose="020B0400000000000000" charset="-122"/>
              <a:ea typeface="思源黑体 CN Normal" panose="020B0400000000000000" charset="-122"/>
            </a:endParaRPr>
          </a:p>
        </p:txBody>
      </p:sp>
      <p:sp>
        <p:nvSpPr>
          <p:cNvPr id="33" name="文本框 32"/>
          <p:cNvSpPr txBox="1"/>
          <p:nvPr/>
        </p:nvSpPr>
        <p:spPr>
          <a:xfrm>
            <a:off x="5048250" y="4301490"/>
            <a:ext cx="1960245" cy="337185"/>
          </a:xfrm>
          <a:prstGeom prst="rect">
            <a:avLst/>
          </a:prstGeom>
          <a:noFill/>
        </p:spPr>
        <p:txBody>
          <a:bodyPr wrap="square" rtlCol="0">
            <a:spAutoFit/>
          </a:bodyPr>
          <a:p>
            <a:pPr algn="ctr"/>
            <a:r>
              <a:rPr lang="en-US" altLang="zh-CN" sz="1600" dirty="0">
                <a:solidFill>
                  <a:schemeClr val="tx1">
                    <a:lumMod val="95000"/>
                    <a:lumOff val="5000"/>
                  </a:schemeClr>
                </a:solidFill>
                <a:effectLst/>
                <a:latin typeface="思源黑体 CN Light" panose="020B0300000000000000" charset="-122"/>
                <a:ea typeface="思源黑体 CN Light" panose="020B0300000000000000" charset="-122"/>
              </a:rPr>
              <a:t>CS1806 </a:t>
            </a:r>
            <a:r>
              <a:rPr lang="zh-CN" altLang="en-US" sz="1600" dirty="0">
                <a:solidFill>
                  <a:schemeClr val="tx1">
                    <a:lumMod val="95000"/>
                    <a:lumOff val="5000"/>
                  </a:schemeClr>
                </a:solidFill>
                <a:effectLst/>
                <a:latin typeface="思源黑体 CN Light" panose="020B0300000000000000" charset="-122"/>
                <a:ea typeface="思源黑体 CN Light" panose="020B0300000000000000" charset="-122"/>
              </a:rPr>
              <a:t>杨雨鑫</a:t>
            </a:r>
            <a:endParaRPr lang="zh-CN" altLang="en-US" sz="1600" dirty="0">
              <a:solidFill>
                <a:schemeClr val="tx1">
                  <a:lumMod val="95000"/>
                  <a:lumOff val="5000"/>
                </a:schemeClr>
              </a:solidFill>
              <a:effectLst/>
              <a:latin typeface="思源黑体 CN Light" panose="020B0300000000000000" charset="-122"/>
              <a:ea typeface="思源黑体 CN Light" panose="020B0300000000000000" charset="-122"/>
            </a:endParaRPr>
          </a:p>
        </p:txBody>
      </p:sp>
      <p:sp>
        <p:nvSpPr>
          <p:cNvPr id="26" name="任意多边形 25"/>
          <p:cNvSpPr/>
          <p:nvPr/>
        </p:nvSpPr>
        <p:spPr>
          <a:xfrm rot="16200000">
            <a:off x="57150" y="33020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任意多边形 27"/>
          <p:cNvSpPr/>
          <p:nvPr/>
        </p:nvSpPr>
        <p:spPr>
          <a:xfrm rot="12240000" flipV="1">
            <a:off x="-185420" y="48768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任意多边形 36"/>
          <p:cNvSpPr/>
          <p:nvPr/>
        </p:nvSpPr>
        <p:spPr>
          <a:xfrm>
            <a:off x="10267315" y="6096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任意多边形 37"/>
          <p:cNvSpPr/>
          <p:nvPr/>
        </p:nvSpPr>
        <p:spPr>
          <a:xfrm rot="17640000" flipV="1">
            <a:off x="10672445" y="3302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1045845" y="659130"/>
            <a:ext cx="193040" cy="193040"/>
          </a:xfrm>
          <a:prstGeom prst="ellipse">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p:nvSpPr>
        <p:spPr>
          <a:xfrm>
            <a:off x="1193800" y="5048885"/>
            <a:ext cx="243840" cy="243840"/>
          </a:xfrm>
          <a:prstGeom prst="ellipse">
            <a:avLst/>
          </a:prstGeom>
          <a:pattFill prst="dkDnDiag">
            <a:fgClr>
              <a:srgbClr val="3E465A"/>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同心圆 40"/>
          <p:cNvSpPr/>
          <p:nvPr/>
        </p:nvSpPr>
        <p:spPr>
          <a:xfrm>
            <a:off x="11478895" y="1151255"/>
            <a:ext cx="253365" cy="253365"/>
          </a:xfrm>
          <a:prstGeom prst="donut">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2763520" y="699135"/>
            <a:ext cx="6979920" cy="645160"/>
          </a:xfrm>
          <a:prstGeom prst="rect">
            <a:avLst/>
          </a:prstGeom>
          <a:noFill/>
        </p:spPr>
        <p:txBody>
          <a:bodyPr wrap="square" rtlCol="0">
            <a:spAutoFit/>
          </a:bodyPr>
          <a:p>
            <a:r>
              <a:rPr lang="zh-CN" altLang="en-US" b="1"/>
              <a:t>Transfer Learning based Failure Prediction for Minority Disks in Large Data Centers of Heterogeneous Disk Systems</a:t>
            </a:r>
            <a:endParaRPr lang="zh-CN" altLang="en-US" b="1"/>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481330" cy="481330"/>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10" name="文本框 9"/>
          <p:cNvSpPr txBox="1"/>
          <p:nvPr/>
        </p:nvSpPr>
        <p:spPr>
          <a:xfrm>
            <a:off x="913705" y="22743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模型介绍</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12" name="圆角矩形 11"/>
          <p:cNvSpPr/>
          <p:nvPr/>
        </p:nvSpPr>
        <p:spPr>
          <a:xfrm>
            <a:off x="528320" y="626110"/>
            <a:ext cx="3064510" cy="5987415"/>
          </a:xfrm>
          <a:prstGeom prst="roundRect">
            <a:avLst/>
          </a:prstGeom>
          <a:solidFill>
            <a:srgbClr val="3E465A"/>
          </a:solidFill>
          <a:ln>
            <a:noFill/>
          </a:ln>
          <a:effectLst>
            <a:outerShdw blurRad="431800" dist="76200" dir="5400000" sx="79000" sy="7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525145" y="1071880"/>
            <a:ext cx="3067685" cy="1167765"/>
          </a:xfrm>
          <a:prstGeom prst="rect">
            <a:avLst/>
          </a:prstGeom>
          <a:solidFill>
            <a:srgbClr val="ECED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573405" y="1456690"/>
            <a:ext cx="3089275" cy="706755"/>
          </a:xfrm>
          <a:prstGeom prst="rect">
            <a:avLst/>
          </a:prstGeom>
          <a:noFill/>
          <a:ln>
            <a:noFill/>
          </a:ln>
        </p:spPr>
        <p:txBody>
          <a:bodyPr wrap="square" rtlCol="0">
            <a:spAutoFit/>
          </a:bodyPr>
          <a:p>
            <a:pPr algn="ctr"/>
            <a:r>
              <a:rPr lang="zh-CN" altLang="en-US" sz="2000" dirty="0">
                <a:solidFill>
                  <a:srgbClr val="3E465A"/>
                </a:solidFill>
                <a:latin typeface="思源黑体 CN ExtraLight" panose="020B0200000000000000" charset="-122"/>
                <a:ea typeface="思源黑体 CN ExtraLight" panose="020B0200000000000000" charset="-122"/>
              </a:rPr>
              <a:t>什么时候使用</a:t>
            </a:r>
            <a:r>
              <a:rPr lang="en-US" altLang="zh-CN" sz="2000" dirty="0">
                <a:solidFill>
                  <a:srgbClr val="3E465A"/>
                </a:solidFill>
                <a:latin typeface="思源黑体 CN ExtraLight" panose="020B0200000000000000" charset="-122"/>
                <a:ea typeface="思源黑体 CN ExtraLight" panose="020B0200000000000000" charset="-122"/>
              </a:rPr>
              <a:t>TrAdaBoost</a:t>
            </a:r>
            <a:endParaRPr lang="en-US" altLang="zh-CN" sz="2000" dirty="0">
              <a:solidFill>
                <a:srgbClr val="3E465A"/>
              </a:solidFill>
              <a:latin typeface="思源黑体 CN ExtraLight" panose="020B0200000000000000" charset="-122"/>
              <a:ea typeface="思源黑体 CN ExtraLight" panose="020B0200000000000000" charset="-122"/>
            </a:endParaRPr>
          </a:p>
          <a:p>
            <a:pPr algn="ctr"/>
            <a:r>
              <a:rPr lang="en-US" altLang="zh-CN" sz="2000" dirty="0">
                <a:solidFill>
                  <a:srgbClr val="3E465A"/>
                </a:solidFill>
                <a:latin typeface="思源黑体 CN ExtraLight" panose="020B0200000000000000" charset="-122"/>
                <a:ea typeface="思源黑体 CN ExtraLight" panose="020B0200000000000000" charset="-122"/>
              </a:rPr>
              <a:t>IMDA</a:t>
            </a:r>
            <a:r>
              <a:rPr lang="zh-CN" altLang="en-US" sz="2000" dirty="0">
                <a:solidFill>
                  <a:srgbClr val="3E465A"/>
                </a:solidFill>
                <a:latin typeface="思源黑体 CN ExtraLight" panose="020B0200000000000000" charset="-122"/>
                <a:ea typeface="思源黑体 CN ExtraLight" panose="020B0200000000000000" charset="-122"/>
              </a:rPr>
              <a:t>算法是什么</a:t>
            </a:r>
            <a:endParaRPr lang="zh-CN" altLang="en-US" sz="2000" dirty="0">
              <a:solidFill>
                <a:srgbClr val="3E465A"/>
              </a:solidFill>
              <a:latin typeface="思源黑体 CN ExtraLight" panose="020B0200000000000000" charset="-122"/>
              <a:ea typeface="思源黑体 CN ExtraLight" panose="020B0200000000000000" charset="-122"/>
            </a:endParaRPr>
          </a:p>
        </p:txBody>
      </p:sp>
      <p:sp>
        <p:nvSpPr>
          <p:cNvPr id="39" name="文本框 38"/>
          <p:cNvSpPr txBox="1"/>
          <p:nvPr/>
        </p:nvSpPr>
        <p:spPr>
          <a:xfrm>
            <a:off x="550545" y="2239645"/>
            <a:ext cx="3020060" cy="3646170"/>
          </a:xfrm>
          <a:prstGeom prst="rect">
            <a:avLst/>
          </a:prstGeom>
          <a:noFill/>
        </p:spPr>
        <p:txBody>
          <a:bodyPr wrap="square" rtlCol="0">
            <a:spAutoFit/>
          </a:bodyPr>
          <a:p>
            <a:pPr indent="0" algn="l" fontAlgn="auto">
              <a:lnSpc>
                <a:spcPct val="150000"/>
              </a:lnSpc>
              <a:buFont typeface="+mj-lt"/>
              <a:buNone/>
            </a:pP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基于</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KLD</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算法进行源域和目标域的分布差异分析，</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KLD</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值越小，分布差异越小，使</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TrAdaBoost</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的效果更好，这一点在之后的模型评价中有具体的说明</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a:t>
            </a:r>
            <a:endParaRPr lang="zh-CN" altLang="en-US" sz="1400" spc="200" dirty="0">
              <a:solidFill>
                <a:schemeClr val="bg1"/>
              </a:solidFill>
              <a:uFillTx/>
              <a:latin typeface="思源黑体 CN ExtraLight" panose="020B0200000000000000" charset="-122"/>
              <a:ea typeface="思源黑体 CN ExtraLight" panose="020B0200000000000000" charset="-122"/>
              <a:sym typeface="+mn-ea"/>
            </a:endParaRPr>
          </a:p>
          <a:p>
            <a:pPr indent="0" algn="l" fontAlgn="auto">
              <a:lnSpc>
                <a:spcPct val="150000"/>
              </a:lnSpc>
              <a:buFont typeface="+mj-lt"/>
              <a:buNone/>
            </a:pP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由于</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SMART</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只是提供了单纯的各项参数，并没有很好的区分出磁盘的好坏，因此作者在这里规定，如果磁盘有任何一项参数不合格，则该磁盘直接被判定为坏磁盘。</a:t>
            </a:r>
            <a:endParaRPr lang="zh-CN" altLang="en-US" sz="1400" spc="200" dirty="0">
              <a:solidFill>
                <a:schemeClr val="bg1"/>
              </a:solidFill>
              <a:uFillTx/>
              <a:latin typeface="思源黑体 CN ExtraLight" panose="020B0200000000000000" charset="-122"/>
              <a:ea typeface="思源黑体 CN ExtraLight" panose="020B0200000000000000" charset="-122"/>
              <a:sym typeface="+mn-ea"/>
            </a:endParaRPr>
          </a:p>
        </p:txBody>
      </p:sp>
      <p:pic>
        <p:nvPicPr>
          <p:cNvPr id="2" name="图片 1"/>
          <p:cNvPicPr>
            <a:picLocks noChangeAspect="1"/>
          </p:cNvPicPr>
          <p:nvPr/>
        </p:nvPicPr>
        <p:blipFill>
          <a:blip r:embed="rId2"/>
          <a:stretch>
            <a:fillRect/>
          </a:stretch>
        </p:blipFill>
        <p:spPr>
          <a:xfrm>
            <a:off x="4888865" y="3506470"/>
            <a:ext cx="5958205" cy="1472565"/>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任意多边形 15"/>
          <p:cNvSpPr/>
          <p:nvPr/>
        </p:nvSpPr>
        <p:spPr>
          <a:xfrm>
            <a:off x="635" y="5049000"/>
            <a:ext cx="12192000" cy="1600839"/>
          </a:xfrm>
          <a:custGeom>
            <a:avLst/>
            <a:gdLst>
              <a:gd name="connsiteX0" fmla="*/ 0 w 19200"/>
              <a:gd name="connsiteY0" fmla="*/ 8 h 2521"/>
              <a:gd name="connsiteX1" fmla="*/ 19200 w 19200"/>
              <a:gd name="connsiteY1" fmla="*/ 8 h 2521"/>
              <a:gd name="connsiteX2" fmla="*/ 19200 w 19200"/>
              <a:gd name="connsiteY2" fmla="*/ 2521 h 2521"/>
              <a:gd name="connsiteX3" fmla="*/ 0 w 19200"/>
              <a:gd name="connsiteY3" fmla="*/ 2521 h 2521"/>
              <a:gd name="connsiteX4" fmla="*/ 0 w 19200"/>
              <a:gd name="connsiteY4" fmla="*/ 8 h 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521">
                <a:moveTo>
                  <a:pt x="0" y="8"/>
                </a:moveTo>
                <a:cubicBezTo>
                  <a:pt x="5392" y="-235"/>
                  <a:pt x="15720" y="5173"/>
                  <a:pt x="19200" y="8"/>
                </a:cubicBezTo>
                <a:lnTo>
                  <a:pt x="19200" y="2521"/>
                </a:lnTo>
                <a:lnTo>
                  <a:pt x="0" y="2521"/>
                </a:lnTo>
                <a:lnTo>
                  <a:pt x="0" y="8"/>
                </a:lnTo>
                <a:close/>
              </a:path>
            </a:pathLst>
          </a:custGeom>
          <a:solidFill>
            <a:srgbClr val="EEDFB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nvSpPr>
        <p:spPr>
          <a:xfrm flipH="1">
            <a:off x="0" y="4435475"/>
            <a:ext cx="12191365" cy="2422556"/>
          </a:xfrm>
          <a:custGeom>
            <a:avLst/>
            <a:gdLst>
              <a:gd name="connsiteX0" fmla="*/ 0 w 19199"/>
              <a:gd name="connsiteY0" fmla="*/ 0 h 3815"/>
              <a:gd name="connsiteX1" fmla="*/ 19150 w 19199"/>
              <a:gd name="connsiteY1" fmla="*/ 1928 h 3815"/>
              <a:gd name="connsiteX2" fmla="*/ 19199 w 19199"/>
              <a:gd name="connsiteY2" fmla="*/ 1899 h 3815"/>
              <a:gd name="connsiteX3" fmla="*/ 19199 w 19199"/>
              <a:gd name="connsiteY3" fmla="*/ 3711 h 3815"/>
              <a:gd name="connsiteX4" fmla="*/ 0 w 19199"/>
              <a:gd name="connsiteY4" fmla="*/ 3711 h 3815"/>
              <a:gd name="connsiteX5" fmla="*/ 0 w 19199"/>
              <a:gd name="connsiteY5" fmla="*/ 0 h 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9" h="3815">
                <a:moveTo>
                  <a:pt x="0" y="0"/>
                </a:moveTo>
                <a:cubicBezTo>
                  <a:pt x="336" y="3567"/>
                  <a:pt x="13091" y="5470"/>
                  <a:pt x="19150" y="1928"/>
                </a:cubicBezTo>
                <a:lnTo>
                  <a:pt x="19199" y="1899"/>
                </a:lnTo>
                <a:lnTo>
                  <a:pt x="19199" y="3711"/>
                </a:lnTo>
                <a:lnTo>
                  <a:pt x="0" y="3711"/>
                </a:lnTo>
                <a:lnTo>
                  <a:pt x="0" y="0"/>
                </a:lnTo>
                <a:close/>
              </a:path>
            </a:pathLst>
          </a:cu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2" name="任意多边形 11"/>
          <p:cNvSpPr/>
          <p:nvPr/>
        </p:nvSpPr>
        <p:spPr>
          <a:xfrm>
            <a:off x="635" y="5668645"/>
            <a:ext cx="12192000" cy="1189355"/>
          </a:xfrm>
          <a:custGeom>
            <a:avLst/>
            <a:gdLst>
              <a:gd name="connsiteX0" fmla="*/ 0 w 19200"/>
              <a:gd name="connsiteY0" fmla="*/ 0 h 3840"/>
              <a:gd name="connsiteX1" fmla="*/ 19200 w 19200"/>
              <a:gd name="connsiteY1" fmla="*/ 0 h 3840"/>
              <a:gd name="connsiteX2" fmla="*/ 19200 w 19200"/>
              <a:gd name="connsiteY2" fmla="*/ 3840 h 3840"/>
              <a:gd name="connsiteX3" fmla="*/ 0 w 19200"/>
              <a:gd name="connsiteY3" fmla="*/ 3840 h 3840"/>
              <a:gd name="connsiteX4" fmla="*/ 0 w 19200"/>
              <a:gd name="connsiteY4" fmla="*/ 0 h 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3840">
                <a:moveTo>
                  <a:pt x="0" y="0"/>
                </a:moveTo>
                <a:cubicBezTo>
                  <a:pt x="6400" y="0"/>
                  <a:pt x="15072" y="6336"/>
                  <a:pt x="19200" y="0"/>
                </a:cubicBezTo>
                <a:lnTo>
                  <a:pt x="19200" y="3840"/>
                </a:lnTo>
                <a:lnTo>
                  <a:pt x="0" y="3840"/>
                </a:lnTo>
                <a:lnTo>
                  <a:pt x="0" y="0"/>
                </a:lnTo>
                <a:close/>
              </a:path>
            </a:pathLst>
          </a:cu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任意多边形 16"/>
          <p:cNvSpPr/>
          <p:nvPr/>
        </p:nvSpPr>
        <p:spPr>
          <a:xfrm>
            <a:off x="0" y="4603115"/>
            <a:ext cx="2580640" cy="2254885"/>
          </a:xfrm>
          <a:custGeom>
            <a:avLst/>
            <a:gdLst>
              <a:gd name="connisteX0" fmla="*/ 0 w 3850005"/>
              <a:gd name="connsiteY0" fmla="*/ 23220 h 1567540"/>
              <a:gd name="connisteX1" fmla="*/ 568325 w 3850005"/>
              <a:gd name="connsiteY1" fmla="*/ 104500 h 1567540"/>
              <a:gd name="connisteX2" fmla="*/ 791845 w 3850005"/>
              <a:gd name="connsiteY2" fmla="*/ 876660 h 1567540"/>
              <a:gd name="connisteX3" fmla="*/ 2295525 w 3850005"/>
              <a:gd name="connsiteY3" fmla="*/ 1018900 h 1567540"/>
              <a:gd name="connisteX4" fmla="*/ 2945765 w 3850005"/>
              <a:gd name="connsiteY4" fmla="*/ 1354180 h 1567540"/>
              <a:gd name="connisteX5" fmla="*/ 3413125 w 3850005"/>
              <a:gd name="connsiteY5" fmla="*/ 1313540 h 1567540"/>
              <a:gd name="connisteX6" fmla="*/ 3850005 w 3850005"/>
              <a:gd name="connsiteY6" fmla="*/ 1567540 h 156754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3850005" h="1567540">
                <a:moveTo>
                  <a:pt x="0" y="23220"/>
                </a:moveTo>
                <a:cubicBezTo>
                  <a:pt x="109220" y="23855"/>
                  <a:pt x="410210" y="-66315"/>
                  <a:pt x="568325" y="104500"/>
                </a:cubicBezTo>
                <a:cubicBezTo>
                  <a:pt x="726440" y="275315"/>
                  <a:pt x="446405" y="693780"/>
                  <a:pt x="791845" y="876660"/>
                </a:cubicBezTo>
                <a:cubicBezTo>
                  <a:pt x="1137285" y="1059540"/>
                  <a:pt x="1864995" y="923650"/>
                  <a:pt x="2295525" y="1018900"/>
                </a:cubicBezTo>
                <a:cubicBezTo>
                  <a:pt x="2726055" y="1114150"/>
                  <a:pt x="2722245" y="1295125"/>
                  <a:pt x="2945765" y="1354180"/>
                </a:cubicBezTo>
                <a:cubicBezTo>
                  <a:pt x="3169285" y="1413235"/>
                  <a:pt x="3232150" y="1270995"/>
                  <a:pt x="3413125" y="1313540"/>
                </a:cubicBezTo>
                <a:cubicBezTo>
                  <a:pt x="3594100" y="1356085"/>
                  <a:pt x="3771900" y="1516105"/>
                  <a:pt x="3850005" y="156754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任意多边形 17"/>
          <p:cNvSpPr/>
          <p:nvPr/>
        </p:nvSpPr>
        <p:spPr>
          <a:xfrm>
            <a:off x="10586085" y="5476240"/>
            <a:ext cx="1564640" cy="1371600"/>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任意多边形 19"/>
          <p:cNvSpPr/>
          <p:nvPr/>
        </p:nvSpPr>
        <p:spPr>
          <a:xfrm>
            <a:off x="9060180" y="3966845"/>
            <a:ext cx="3090545" cy="2682240"/>
          </a:xfrm>
          <a:custGeom>
            <a:avLst/>
            <a:gdLst>
              <a:gd name="connisteX0" fmla="*/ 3464560 w 3464560"/>
              <a:gd name="connsiteY0" fmla="*/ 0 h 2397911"/>
              <a:gd name="connisteX1" fmla="*/ 2834640 w 3464560"/>
              <a:gd name="connsiteY1" fmla="*/ 548640 h 2397911"/>
              <a:gd name="connisteX2" fmla="*/ 2915920 w 3464560"/>
              <a:gd name="connsiteY2" fmla="*/ 1026160 h 2397911"/>
              <a:gd name="connisteX3" fmla="*/ 2153920 w 3464560"/>
              <a:gd name="connsiteY3" fmla="*/ 1412240 h 2397911"/>
              <a:gd name="connisteX4" fmla="*/ 2275840 w 3464560"/>
              <a:gd name="connsiteY4" fmla="*/ 1971040 h 2397911"/>
              <a:gd name="connisteX5" fmla="*/ 1635760 w 3464560"/>
              <a:gd name="connsiteY5" fmla="*/ 2123440 h 2397911"/>
              <a:gd name="connisteX6" fmla="*/ 1412240 w 3464560"/>
              <a:gd name="connsiteY6" fmla="*/ 2397760 h 2397911"/>
              <a:gd name="connisteX7" fmla="*/ 467360 w 3464560"/>
              <a:gd name="connsiteY7" fmla="*/ 2092960 h 2397911"/>
              <a:gd name="connisteX8" fmla="*/ 0 w 3464560"/>
              <a:gd name="connsiteY8" fmla="*/ 2316480 h 23979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3464560" h="2397911">
                <a:moveTo>
                  <a:pt x="3464560" y="0"/>
                </a:moveTo>
                <a:cubicBezTo>
                  <a:pt x="3336925" y="100330"/>
                  <a:pt x="2944495" y="343535"/>
                  <a:pt x="2834640" y="548640"/>
                </a:cubicBezTo>
                <a:cubicBezTo>
                  <a:pt x="2724785" y="753745"/>
                  <a:pt x="3051810" y="853440"/>
                  <a:pt x="2915920" y="1026160"/>
                </a:cubicBezTo>
                <a:cubicBezTo>
                  <a:pt x="2780030" y="1198880"/>
                  <a:pt x="2282190" y="1223010"/>
                  <a:pt x="2153920" y="1412240"/>
                </a:cubicBezTo>
                <a:cubicBezTo>
                  <a:pt x="2025650" y="1601470"/>
                  <a:pt x="2379345" y="1828800"/>
                  <a:pt x="2275840" y="1971040"/>
                </a:cubicBezTo>
                <a:cubicBezTo>
                  <a:pt x="2172335" y="2113280"/>
                  <a:pt x="1808480" y="2038350"/>
                  <a:pt x="1635760" y="2123440"/>
                </a:cubicBezTo>
                <a:cubicBezTo>
                  <a:pt x="1463040" y="2208530"/>
                  <a:pt x="1645920" y="2404110"/>
                  <a:pt x="1412240" y="2397760"/>
                </a:cubicBezTo>
                <a:cubicBezTo>
                  <a:pt x="1178560" y="2391410"/>
                  <a:pt x="749935" y="2109470"/>
                  <a:pt x="467360" y="2092960"/>
                </a:cubicBezTo>
                <a:cubicBezTo>
                  <a:pt x="184785" y="2076450"/>
                  <a:pt x="74295" y="2265680"/>
                  <a:pt x="0" y="2316480"/>
                </a:cubicBezTo>
              </a:path>
            </a:pathLst>
          </a:custGeom>
          <a:noFill/>
          <a:ln>
            <a:solidFill>
              <a:srgbClr val="3E4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p:nvSpPr>
        <p:spPr>
          <a:xfrm flipH="1">
            <a:off x="2132965" y="5434965"/>
            <a:ext cx="1746885" cy="1412875"/>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0" name="图片 29"/>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5704840" y="1272540"/>
            <a:ext cx="785495" cy="785495"/>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31" name="文本框 30"/>
          <p:cNvSpPr txBox="1"/>
          <p:nvPr/>
        </p:nvSpPr>
        <p:spPr>
          <a:xfrm>
            <a:off x="2011046" y="2404110"/>
            <a:ext cx="8168005" cy="1014730"/>
          </a:xfrm>
          <a:prstGeom prst="rect">
            <a:avLst/>
          </a:prstGeom>
          <a:noFill/>
        </p:spPr>
        <p:txBody>
          <a:bodyPr wrap="square" rtlCol="0">
            <a:spAutoFit/>
          </a:bodyPr>
          <a:p>
            <a:pPr algn="ctr"/>
            <a:r>
              <a:rPr lang="zh-CN" altLang="en-US" sz="6000" dirty="0">
                <a:solidFill>
                  <a:schemeClr val="tx1">
                    <a:lumMod val="95000"/>
                    <a:lumOff val="5000"/>
                  </a:schemeClr>
                </a:solidFill>
                <a:latin typeface="思源黑体 CN Regular" panose="020B0500000000000000" pitchFamily="34" charset="-122"/>
                <a:ea typeface="思源黑体 CN Regular" panose="020B0500000000000000" pitchFamily="34" charset="-122"/>
                <a:sym typeface="+mn-ea"/>
              </a:rPr>
              <a:t>研究所得结论</a:t>
            </a:r>
            <a:endParaRPr lang="zh-CN" altLang="en-US" sz="6000" dirty="0">
              <a:solidFill>
                <a:schemeClr val="tx1">
                  <a:lumMod val="95000"/>
                  <a:lumOff val="5000"/>
                </a:schemeClr>
              </a:solidFill>
              <a:latin typeface="思源黑体 CN Regular" panose="020B0500000000000000" pitchFamily="34" charset="-122"/>
              <a:ea typeface="思源黑体 CN Regular" panose="020B0500000000000000" pitchFamily="34" charset="-122"/>
              <a:sym typeface="+mn-ea"/>
            </a:endParaRPr>
          </a:p>
        </p:txBody>
      </p:sp>
      <p:sp>
        <p:nvSpPr>
          <p:cNvPr id="26" name="任意多边形 25"/>
          <p:cNvSpPr/>
          <p:nvPr/>
        </p:nvSpPr>
        <p:spPr>
          <a:xfrm rot="16200000">
            <a:off x="57150" y="33020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任意多边形 27"/>
          <p:cNvSpPr/>
          <p:nvPr/>
        </p:nvSpPr>
        <p:spPr>
          <a:xfrm rot="12240000" flipV="1">
            <a:off x="-185420" y="48768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任意多边形 36"/>
          <p:cNvSpPr/>
          <p:nvPr/>
        </p:nvSpPr>
        <p:spPr>
          <a:xfrm>
            <a:off x="10267315" y="6096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任意多边形 37"/>
          <p:cNvSpPr/>
          <p:nvPr/>
        </p:nvSpPr>
        <p:spPr>
          <a:xfrm rot="17640000" flipV="1">
            <a:off x="10672445" y="3302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1045845" y="659130"/>
            <a:ext cx="193040" cy="193040"/>
          </a:xfrm>
          <a:prstGeom prst="ellipse">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p:nvSpPr>
        <p:spPr>
          <a:xfrm>
            <a:off x="1193800" y="5048885"/>
            <a:ext cx="243840" cy="243840"/>
          </a:xfrm>
          <a:prstGeom prst="ellipse">
            <a:avLst/>
          </a:prstGeom>
          <a:pattFill prst="dkDnDiag">
            <a:fgClr>
              <a:srgbClr val="3E465A"/>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同心圆 40"/>
          <p:cNvSpPr/>
          <p:nvPr/>
        </p:nvSpPr>
        <p:spPr>
          <a:xfrm>
            <a:off x="11478895" y="1151255"/>
            <a:ext cx="253365" cy="253365"/>
          </a:xfrm>
          <a:prstGeom prst="donut">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3850005" y="3646170"/>
            <a:ext cx="4419600" cy="18000"/>
          </a:xfrm>
          <a:prstGeom prst="rect">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481330" cy="481330"/>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10" name="文本框 9"/>
          <p:cNvSpPr txBox="1"/>
          <p:nvPr/>
        </p:nvSpPr>
        <p:spPr>
          <a:xfrm>
            <a:off x="913705" y="22743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模型评价</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4" name="文本框 3"/>
          <p:cNvSpPr txBox="1"/>
          <p:nvPr/>
        </p:nvSpPr>
        <p:spPr>
          <a:xfrm>
            <a:off x="7197090" y="1539240"/>
            <a:ext cx="4151630" cy="1060450"/>
          </a:xfrm>
          <a:prstGeom prst="rect">
            <a:avLst/>
          </a:prstGeom>
          <a:noFill/>
        </p:spPr>
        <p:txBody>
          <a:bodyPr wrap="square" rtlCol="0">
            <a:spAutoFit/>
          </a:bodyPr>
          <a:p>
            <a:pPr indent="0" algn="l" fontAlgn="auto">
              <a:lnSpc>
                <a:spcPct val="150000"/>
              </a:lnSpc>
              <a:buFont typeface="+mj-lt"/>
              <a:buNone/>
            </a:pP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数据选择：由于有一些</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SMART</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属性变化不明显，使用主成分分析找出重要的几个属性，并进行归一化处理，有的还是使用的原始值。</a:t>
            </a:r>
            <a:endPar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endParaRPr>
          </a:p>
        </p:txBody>
      </p:sp>
      <p:sp>
        <p:nvSpPr>
          <p:cNvPr id="5" name="矩形 4"/>
          <p:cNvSpPr/>
          <p:nvPr/>
        </p:nvSpPr>
        <p:spPr>
          <a:xfrm>
            <a:off x="6035040" y="1653540"/>
            <a:ext cx="508000" cy="508000"/>
          </a:xfrm>
          <a:prstGeom prst="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nvSpPr>
        <p:spPr>
          <a:xfrm>
            <a:off x="6044565" y="1708150"/>
            <a:ext cx="488950" cy="398780"/>
          </a:xfrm>
          <a:prstGeom prst="rect">
            <a:avLst/>
          </a:prstGeom>
          <a:noFill/>
          <a:ln>
            <a:noFill/>
          </a:ln>
        </p:spPr>
        <p:txBody>
          <a:bodyPr wrap="square" rtlCol="0">
            <a:spAutoFit/>
          </a:bodyPr>
          <a:p>
            <a:pPr algn="ctr"/>
            <a:r>
              <a:rPr lang="en-US" altLang="zh-CN" sz="2000" dirty="0">
                <a:solidFill>
                  <a:schemeClr val="bg1"/>
                </a:solidFill>
                <a:latin typeface="思源黑体 CN ExtraLight" panose="020B0200000000000000" charset="-122"/>
                <a:ea typeface="思源黑体 CN ExtraLight" panose="020B0200000000000000" charset="-122"/>
              </a:rPr>
              <a:t>01</a:t>
            </a:r>
            <a:endParaRPr lang="en-US" altLang="zh-CN" sz="2000" dirty="0">
              <a:solidFill>
                <a:schemeClr val="bg1"/>
              </a:solidFill>
              <a:latin typeface="思源黑体 CN ExtraLight" panose="020B0200000000000000" charset="-122"/>
              <a:ea typeface="思源黑体 CN ExtraLight" panose="020B0200000000000000" charset="-122"/>
            </a:endParaRPr>
          </a:p>
        </p:txBody>
      </p:sp>
      <p:sp>
        <p:nvSpPr>
          <p:cNvPr id="6" name="文本框 5"/>
          <p:cNvSpPr txBox="1"/>
          <p:nvPr/>
        </p:nvSpPr>
        <p:spPr>
          <a:xfrm>
            <a:off x="7197090" y="4179570"/>
            <a:ext cx="4151630" cy="1383665"/>
          </a:xfrm>
          <a:prstGeom prst="rect">
            <a:avLst/>
          </a:prstGeom>
          <a:noFill/>
        </p:spPr>
        <p:txBody>
          <a:bodyPr wrap="square" rtlCol="0">
            <a:spAutoFit/>
          </a:bodyPr>
          <a:p>
            <a:pPr indent="0" algn="l" fontAlgn="auto">
              <a:lnSpc>
                <a:spcPct val="150000"/>
              </a:lnSpc>
              <a:buFont typeface="+mj-lt"/>
              <a:buNone/>
            </a:pP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绘制评价参数曲线。通过对评价参数的曲线分析种我们可以发现在使用了</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TrAdaBoost</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算法之后，传统的机器学习分类器取得了非常好的效果。</a:t>
            </a:r>
            <a:endPar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endParaRPr>
          </a:p>
        </p:txBody>
      </p:sp>
      <p:sp>
        <p:nvSpPr>
          <p:cNvPr id="8" name="矩形 7"/>
          <p:cNvSpPr/>
          <p:nvPr/>
        </p:nvSpPr>
        <p:spPr>
          <a:xfrm>
            <a:off x="6035040" y="4293870"/>
            <a:ext cx="508000" cy="508000"/>
          </a:xfrm>
          <a:prstGeom prst="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6044565" y="4348480"/>
            <a:ext cx="488950" cy="398780"/>
          </a:xfrm>
          <a:prstGeom prst="rect">
            <a:avLst/>
          </a:prstGeom>
          <a:noFill/>
          <a:ln>
            <a:noFill/>
          </a:ln>
        </p:spPr>
        <p:txBody>
          <a:bodyPr wrap="square" rtlCol="0">
            <a:spAutoFit/>
          </a:bodyPr>
          <a:p>
            <a:pPr algn="ctr"/>
            <a:r>
              <a:rPr lang="en-US" altLang="zh-CN" sz="2000" dirty="0">
                <a:solidFill>
                  <a:schemeClr val="bg1"/>
                </a:solidFill>
                <a:latin typeface="思源黑体 CN ExtraLight" panose="020B0200000000000000" charset="-122"/>
                <a:ea typeface="思源黑体 CN ExtraLight" panose="020B0200000000000000" charset="-122"/>
              </a:rPr>
              <a:t>02</a:t>
            </a:r>
            <a:endParaRPr lang="en-US" altLang="zh-CN" sz="2000" dirty="0">
              <a:solidFill>
                <a:schemeClr val="bg1"/>
              </a:solidFill>
              <a:latin typeface="思源黑体 CN ExtraLight" panose="020B0200000000000000" charset="-122"/>
              <a:ea typeface="思源黑体 CN ExtraLight" panose="020B0200000000000000" charset="-122"/>
            </a:endParaRPr>
          </a:p>
        </p:txBody>
      </p:sp>
      <p:pic>
        <p:nvPicPr>
          <p:cNvPr id="2" name="图片 1"/>
          <p:cNvPicPr>
            <a:picLocks noChangeAspect="1"/>
          </p:cNvPicPr>
          <p:nvPr/>
        </p:nvPicPr>
        <p:blipFill>
          <a:blip r:embed="rId2"/>
          <a:stretch>
            <a:fillRect/>
          </a:stretch>
        </p:blipFill>
        <p:spPr>
          <a:xfrm>
            <a:off x="387350" y="1653540"/>
            <a:ext cx="4968240" cy="2446020"/>
          </a:xfrm>
          <a:prstGeom prst="rect">
            <a:avLst/>
          </a:prstGeom>
        </p:spPr>
      </p:pic>
      <p:pic>
        <p:nvPicPr>
          <p:cNvPr id="7" name="图片 6"/>
          <p:cNvPicPr>
            <a:picLocks noChangeAspect="1"/>
          </p:cNvPicPr>
          <p:nvPr/>
        </p:nvPicPr>
        <p:blipFill>
          <a:blip r:embed="rId3"/>
          <a:stretch>
            <a:fillRect/>
          </a:stretch>
        </p:blipFill>
        <p:spPr>
          <a:xfrm>
            <a:off x="387350" y="4179570"/>
            <a:ext cx="4899660" cy="2506980"/>
          </a:xfrm>
          <a:prstGeom prst="rect">
            <a:avLst/>
          </a:prstGeom>
        </p:spPr>
      </p:pic>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481330" cy="481330"/>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10" name="文本框 9"/>
          <p:cNvSpPr txBox="1"/>
          <p:nvPr/>
        </p:nvSpPr>
        <p:spPr>
          <a:xfrm>
            <a:off x="913705" y="22743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模型评价</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2" name="圆角矩形 1"/>
          <p:cNvSpPr/>
          <p:nvPr/>
        </p:nvSpPr>
        <p:spPr>
          <a:xfrm>
            <a:off x="688975" y="1610995"/>
            <a:ext cx="1755775" cy="304165"/>
          </a:xfrm>
          <a:prstGeom prst="round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a:p>
        </p:txBody>
      </p:sp>
      <p:sp>
        <p:nvSpPr>
          <p:cNvPr id="7" name="文本框 6"/>
          <p:cNvSpPr txBox="1"/>
          <p:nvPr/>
        </p:nvSpPr>
        <p:spPr>
          <a:xfrm>
            <a:off x="688975" y="1594485"/>
            <a:ext cx="1986915" cy="337185"/>
          </a:xfrm>
          <a:prstGeom prst="rect">
            <a:avLst/>
          </a:prstGeom>
          <a:noFill/>
        </p:spPr>
        <p:txBody>
          <a:bodyPr wrap="square" rtlCol="0">
            <a:spAutoFit/>
          </a:bodyPr>
          <a:p>
            <a:pPr algn="l"/>
            <a:r>
              <a:rPr lang="zh-CN" altLang="en-US" sz="1600" spc="200" dirty="0">
                <a:solidFill>
                  <a:schemeClr val="bg1"/>
                </a:solidFill>
                <a:uFillTx/>
                <a:latin typeface="思源黑体 CN ExtraLight" panose="020B0200000000000000" charset="-122"/>
                <a:ea typeface="思源黑体 CN ExtraLight" panose="020B0200000000000000" charset="-122"/>
              </a:rPr>
              <a:t>关于</a:t>
            </a:r>
            <a:r>
              <a:rPr lang="en-US" altLang="zh-CN" sz="1600" spc="200" dirty="0">
                <a:solidFill>
                  <a:schemeClr val="bg1"/>
                </a:solidFill>
                <a:uFillTx/>
                <a:latin typeface="思源黑体 CN ExtraLight" panose="020B0200000000000000" charset="-122"/>
                <a:ea typeface="思源黑体 CN ExtraLight" panose="020B0200000000000000" charset="-122"/>
              </a:rPr>
              <a:t>KLD</a:t>
            </a:r>
            <a:endParaRPr lang="zh-CN" altLang="en-US" sz="1600" spc="200" dirty="0">
              <a:solidFill>
                <a:schemeClr val="bg1"/>
              </a:solidFill>
              <a:uFillTx/>
              <a:latin typeface="思源黑体 CN ExtraLight" panose="020B0200000000000000" charset="-122"/>
              <a:ea typeface="思源黑体 CN ExtraLight" panose="020B0200000000000000" charset="-122"/>
            </a:endParaRPr>
          </a:p>
        </p:txBody>
      </p:sp>
      <p:sp>
        <p:nvSpPr>
          <p:cNvPr id="20" name="文本框 19"/>
          <p:cNvSpPr txBox="1"/>
          <p:nvPr/>
        </p:nvSpPr>
        <p:spPr>
          <a:xfrm>
            <a:off x="688975" y="2134235"/>
            <a:ext cx="3934460" cy="1814830"/>
          </a:xfrm>
          <a:prstGeom prst="rect">
            <a:avLst/>
          </a:prstGeom>
          <a:noFill/>
        </p:spPr>
        <p:txBody>
          <a:bodyPr wrap="square" rtlCol="0">
            <a:spAutoFit/>
          </a:bodyPr>
          <a:p>
            <a:pPr indent="0" algn="l" fontAlgn="auto">
              <a:lnSpc>
                <a:spcPct val="200000"/>
              </a:lnSpc>
              <a:buFont typeface="+mj-lt"/>
              <a:buNone/>
            </a:pP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前文中作者提出了使用</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KLD</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对</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TrAdaBoost</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算法使用时间进行指导，作者通过对不同</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KLD</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值的情况下</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F1-Score</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的分布情况解释了</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KLD</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与模型结果成负相关</a:t>
            </a:r>
            <a:endPar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endParaRPr>
          </a:p>
        </p:txBody>
      </p:sp>
      <p:sp>
        <p:nvSpPr>
          <p:cNvPr id="18" name="圆角矩形 17"/>
          <p:cNvSpPr/>
          <p:nvPr/>
        </p:nvSpPr>
        <p:spPr>
          <a:xfrm>
            <a:off x="6113145" y="1610995"/>
            <a:ext cx="4086860" cy="304800"/>
          </a:xfrm>
          <a:prstGeom prst="round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a:p>
        </p:txBody>
      </p:sp>
      <p:sp>
        <p:nvSpPr>
          <p:cNvPr id="19" name="文本框 18"/>
          <p:cNvSpPr txBox="1"/>
          <p:nvPr/>
        </p:nvSpPr>
        <p:spPr>
          <a:xfrm>
            <a:off x="6113780" y="1577975"/>
            <a:ext cx="4195445" cy="337185"/>
          </a:xfrm>
          <a:prstGeom prst="rect">
            <a:avLst/>
          </a:prstGeom>
          <a:noFill/>
        </p:spPr>
        <p:txBody>
          <a:bodyPr wrap="square" rtlCol="0">
            <a:spAutoFit/>
          </a:bodyPr>
          <a:p>
            <a:pPr algn="l"/>
            <a:r>
              <a:rPr lang="zh-CN" altLang="en-US" sz="1600" spc="200" dirty="0">
                <a:solidFill>
                  <a:schemeClr val="bg1"/>
                </a:solidFill>
                <a:uFillTx/>
                <a:latin typeface="思源黑体 CN ExtraLight" panose="020B0200000000000000" charset="-122"/>
                <a:ea typeface="思源黑体 CN ExtraLight" panose="020B0200000000000000" charset="-122"/>
              </a:rPr>
              <a:t>目标域数据的多少对分类结果的影响</a:t>
            </a:r>
            <a:endParaRPr lang="zh-CN" altLang="en-US" sz="1600" spc="200" dirty="0">
              <a:solidFill>
                <a:schemeClr val="bg1"/>
              </a:solidFill>
              <a:uFillTx/>
              <a:latin typeface="思源黑体 CN ExtraLight" panose="020B0200000000000000" charset="-122"/>
              <a:ea typeface="思源黑体 CN ExtraLight" panose="020B0200000000000000" charset="-122"/>
            </a:endParaRPr>
          </a:p>
        </p:txBody>
      </p:sp>
      <p:sp>
        <p:nvSpPr>
          <p:cNvPr id="21" name="文本框 20"/>
          <p:cNvSpPr txBox="1"/>
          <p:nvPr/>
        </p:nvSpPr>
        <p:spPr>
          <a:xfrm>
            <a:off x="6113145" y="2134235"/>
            <a:ext cx="4743450" cy="1383665"/>
          </a:xfrm>
          <a:prstGeom prst="rect">
            <a:avLst/>
          </a:prstGeom>
          <a:noFill/>
        </p:spPr>
        <p:txBody>
          <a:bodyPr wrap="square" rtlCol="0">
            <a:spAutoFit/>
          </a:bodyPr>
          <a:p>
            <a:pPr indent="0" algn="l" fontAlgn="auto">
              <a:lnSpc>
                <a:spcPct val="200000"/>
              </a:lnSpc>
              <a:buFont typeface="+mj-lt"/>
              <a:buNone/>
            </a:pP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通过调整目标域的数据量的大小，最终总结出在</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10%</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以上，目标域的数据量多少不会产生很大的影响了</a:t>
            </a:r>
            <a:endPar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endParaRPr>
          </a:p>
        </p:txBody>
      </p:sp>
      <p:cxnSp>
        <p:nvCxnSpPr>
          <p:cNvPr id="22" name="直接连接符 21"/>
          <p:cNvCxnSpPr/>
          <p:nvPr/>
        </p:nvCxnSpPr>
        <p:spPr>
          <a:xfrm>
            <a:off x="650240" y="3967480"/>
            <a:ext cx="10718800" cy="0"/>
          </a:xfrm>
          <a:prstGeom prst="line">
            <a:avLst/>
          </a:prstGeom>
          <a:ln w="15875">
            <a:solidFill>
              <a:srgbClr val="3E465A"/>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1927225" y="3850640"/>
            <a:ext cx="233680" cy="233680"/>
          </a:xfrm>
          <a:prstGeom prst="ellipse">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nvSpPr>
        <p:spPr>
          <a:xfrm>
            <a:off x="5879465" y="3850640"/>
            <a:ext cx="233680" cy="233680"/>
          </a:xfrm>
          <a:prstGeom prst="ellipse">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nvSpPr>
        <p:spPr>
          <a:xfrm>
            <a:off x="10075545" y="3850640"/>
            <a:ext cx="233680" cy="233680"/>
          </a:xfrm>
          <a:prstGeom prst="ellipse">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2"/>
          <a:stretch>
            <a:fillRect/>
          </a:stretch>
        </p:blipFill>
        <p:spPr>
          <a:xfrm>
            <a:off x="650240" y="4257040"/>
            <a:ext cx="4579620" cy="1988820"/>
          </a:xfrm>
          <a:prstGeom prst="rect">
            <a:avLst/>
          </a:prstGeom>
        </p:spPr>
      </p:pic>
      <p:pic>
        <p:nvPicPr>
          <p:cNvPr id="4" name="图片 3"/>
          <p:cNvPicPr>
            <a:picLocks noChangeAspect="1"/>
          </p:cNvPicPr>
          <p:nvPr/>
        </p:nvPicPr>
        <p:blipFill>
          <a:blip r:embed="rId3"/>
          <a:stretch>
            <a:fillRect/>
          </a:stretch>
        </p:blipFill>
        <p:spPr>
          <a:xfrm>
            <a:off x="514985" y="4152265"/>
            <a:ext cx="3427730" cy="2506345"/>
          </a:xfrm>
          <a:prstGeom prst="rect">
            <a:avLst/>
          </a:prstGeom>
        </p:spPr>
      </p:pic>
      <p:pic>
        <p:nvPicPr>
          <p:cNvPr id="5" name="图片 4"/>
          <p:cNvPicPr>
            <a:picLocks noChangeAspect="1"/>
          </p:cNvPicPr>
          <p:nvPr/>
        </p:nvPicPr>
        <p:blipFill>
          <a:blip r:embed="rId4"/>
          <a:stretch>
            <a:fillRect/>
          </a:stretch>
        </p:blipFill>
        <p:spPr>
          <a:xfrm>
            <a:off x="6860540" y="4084320"/>
            <a:ext cx="3816350" cy="2834640"/>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481330" cy="481330"/>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10" name="文本框 9"/>
          <p:cNvSpPr txBox="1"/>
          <p:nvPr/>
        </p:nvSpPr>
        <p:spPr>
          <a:xfrm>
            <a:off x="913705" y="22743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模型评价</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2" name="圆角矩形 1"/>
          <p:cNvSpPr/>
          <p:nvPr/>
        </p:nvSpPr>
        <p:spPr>
          <a:xfrm>
            <a:off x="688975" y="1610995"/>
            <a:ext cx="1755775" cy="304165"/>
          </a:xfrm>
          <a:prstGeom prst="round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a:p>
        </p:txBody>
      </p:sp>
      <p:sp>
        <p:nvSpPr>
          <p:cNvPr id="7" name="文本框 6"/>
          <p:cNvSpPr txBox="1"/>
          <p:nvPr/>
        </p:nvSpPr>
        <p:spPr>
          <a:xfrm>
            <a:off x="688975" y="1594485"/>
            <a:ext cx="1986915" cy="337185"/>
          </a:xfrm>
          <a:prstGeom prst="rect">
            <a:avLst/>
          </a:prstGeom>
          <a:noFill/>
        </p:spPr>
        <p:txBody>
          <a:bodyPr wrap="square" rtlCol="0">
            <a:spAutoFit/>
          </a:bodyPr>
          <a:p>
            <a:pPr algn="l"/>
            <a:r>
              <a:rPr lang="zh-CN" altLang="en-US" sz="1600" spc="200" dirty="0">
                <a:solidFill>
                  <a:schemeClr val="bg1"/>
                </a:solidFill>
                <a:uFillTx/>
                <a:latin typeface="思源黑体 CN ExtraLight" panose="020B0200000000000000" charset="-122"/>
                <a:ea typeface="思源黑体 CN ExtraLight" panose="020B0200000000000000" charset="-122"/>
              </a:rPr>
              <a:t>关于迭代次数</a:t>
            </a:r>
            <a:endParaRPr lang="zh-CN" altLang="en-US" sz="1600" spc="200" dirty="0">
              <a:solidFill>
                <a:schemeClr val="bg1"/>
              </a:solidFill>
              <a:uFillTx/>
              <a:latin typeface="思源黑体 CN ExtraLight" panose="020B0200000000000000" charset="-122"/>
              <a:ea typeface="思源黑体 CN ExtraLight" panose="020B0200000000000000" charset="-122"/>
            </a:endParaRPr>
          </a:p>
        </p:txBody>
      </p:sp>
      <p:sp>
        <p:nvSpPr>
          <p:cNvPr id="20" name="文本框 19"/>
          <p:cNvSpPr txBox="1"/>
          <p:nvPr/>
        </p:nvSpPr>
        <p:spPr>
          <a:xfrm>
            <a:off x="688975" y="2134235"/>
            <a:ext cx="5043805" cy="1814830"/>
          </a:xfrm>
          <a:prstGeom prst="rect">
            <a:avLst/>
          </a:prstGeom>
          <a:noFill/>
        </p:spPr>
        <p:txBody>
          <a:bodyPr wrap="square" rtlCol="0">
            <a:spAutoFit/>
          </a:bodyPr>
          <a:p>
            <a:pPr indent="0" algn="l" fontAlgn="auto">
              <a:lnSpc>
                <a:spcPct val="200000"/>
              </a:lnSpc>
              <a:buFont typeface="+mj-lt"/>
              <a:buNone/>
            </a:pP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之前在</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TrAdaBoost</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的算法介绍中我们发现，究竟需要进行多少次迭代才能达到一个比较好的效果呢，文中作者告诉我们在</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22</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次这个迭代次数之后，准确率并不会有明显的上升了因此选择</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22</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作为我们的迭代次数。</a:t>
            </a:r>
            <a:endPar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endParaRPr>
          </a:p>
        </p:txBody>
      </p:sp>
      <p:sp>
        <p:nvSpPr>
          <p:cNvPr id="18" name="圆角矩形 17"/>
          <p:cNvSpPr/>
          <p:nvPr/>
        </p:nvSpPr>
        <p:spPr>
          <a:xfrm>
            <a:off x="6113145" y="1610995"/>
            <a:ext cx="2721610" cy="304800"/>
          </a:xfrm>
          <a:prstGeom prst="round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a:p>
        </p:txBody>
      </p:sp>
      <p:sp>
        <p:nvSpPr>
          <p:cNvPr id="19" name="文本框 18"/>
          <p:cNvSpPr txBox="1"/>
          <p:nvPr/>
        </p:nvSpPr>
        <p:spPr>
          <a:xfrm>
            <a:off x="6113780" y="1577975"/>
            <a:ext cx="2865755" cy="337185"/>
          </a:xfrm>
          <a:prstGeom prst="rect">
            <a:avLst/>
          </a:prstGeom>
          <a:noFill/>
        </p:spPr>
        <p:txBody>
          <a:bodyPr wrap="square" rtlCol="0">
            <a:spAutoFit/>
          </a:bodyPr>
          <a:p>
            <a:pPr algn="l"/>
            <a:r>
              <a:rPr lang="en-US" altLang="zh-CN" sz="1600" spc="200" dirty="0">
                <a:solidFill>
                  <a:schemeClr val="bg1"/>
                </a:solidFill>
                <a:uFillTx/>
                <a:latin typeface="思源黑体 CN ExtraLight" panose="020B0200000000000000" charset="-122"/>
                <a:ea typeface="思源黑体 CN ExtraLight" panose="020B0200000000000000" charset="-122"/>
              </a:rPr>
              <a:t>IMDA</a:t>
            </a:r>
            <a:r>
              <a:rPr lang="zh-CN" altLang="en-US" sz="1600" spc="200" dirty="0">
                <a:solidFill>
                  <a:schemeClr val="bg1"/>
                </a:solidFill>
                <a:uFillTx/>
                <a:latin typeface="思源黑体 CN ExtraLight" panose="020B0200000000000000" charset="-122"/>
                <a:ea typeface="思源黑体 CN ExtraLight" panose="020B0200000000000000" charset="-122"/>
              </a:rPr>
              <a:t>算法的正确性验证</a:t>
            </a:r>
            <a:endParaRPr lang="zh-CN" altLang="en-US" sz="1600" spc="200" dirty="0">
              <a:solidFill>
                <a:schemeClr val="bg1"/>
              </a:solidFill>
              <a:uFillTx/>
              <a:latin typeface="思源黑体 CN ExtraLight" panose="020B0200000000000000" charset="-122"/>
              <a:ea typeface="思源黑体 CN ExtraLight" panose="020B0200000000000000" charset="-122"/>
            </a:endParaRPr>
          </a:p>
        </p:txBody>
      </p:sp>
      <p:sp>
        <p:nvSpPr>
          <p:cNvPr id="21" name="文本框 20"/>
          <p:cNvSpPr txBox="1"/>
          <p:nvPr/>
        </p:nvSpPr>
        <p:spPr>
          <a:xfrm>
            <a:off x="6113145" y="2134235"/>
            <a:ext cx="5255895" cy="1814830"/>
          </a:xfrm>
          <a:prstGeom prst="rect">
            <a:avLst/>
          </a:prstGeom>
          <a:noFill/>
        </p:spPr>
        <p:txBody>
          <a:bodyPr wrap="square" rtlCol="0">
            <a:spAutoFit/>
          </a:bodyPr>
          <a:p>
            <a:pPr indent="0" algn="l" fontAlgn="auto">
              <a:lnSpc>
                <a:spcPct val="200000"/>
              </a:lnSpc>
              <a:buFont typeface="+mj-lt"/>
              <a:buNone/>
            </a:pP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之前作者在前文中提出了使用自己设置的</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IMDA</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算法针对磁盘的好坏进行分类，为了进一步验证自己的算法的正确性，作者分别对一个参数不合格，</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1/3</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参数不合格，</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1/2</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参数不合格，</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2/3</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参数不合格的判断方法进行了测试。</a:t>
            </a:r>
            <a:endPar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endParaRPr>
          </a:p>
        </p:txBody>
      </p:sp>
      <p:cxnSp>
        <p:nvCxnSpPr>
          <p:cNvPr id="22" name="直接连接符 21"/>
          <p:cNvCxnSpPr/>
          <p:nvPr/>
        </p:nvCxnSpPr>
        <p:spPr>
          <a:xfrm>
            <a:off x="650240" y="3967480"/>
            <a:ext cx="10718800" cy="0"/>
          </a:xfrm>
          <a:prstGeom prst="line">
            <a:avLst/>
          </a:prstGeom>
          <a:ln w="15875">
            <a:solidFill>
              <a:srgbClr val="3E465A"/>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1927225" y="3850640"/>
            <a:ext cx="233680" cy="233680"/>
          </a:xfrm>
          <a:prstGeom prst="ellipse">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nvSpPr>
        <p:spPr>
          <a:xfrm>
            <a:off x="5879465" y="3850640"/>
            <a:ext cx="233680" cy="233680"/>
          </a:xfrm>
          <a:prstGeom prst="ellipse">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nvSpPr>
        <p:spPr>
          <a:xfrm>
            <a:off x="10075545" y="3850640"/>
            <a:ext cx="233680" cy="233680"/>
          </a:xfrm>
          <a:prstGeom prst="ellipse">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2"/>
          <a:stretch>
            <a:fillRect/>
          </a:stretch>
        </p:blipFill>
        <p:spPr>
          <a:xfrm>
            <a:off x="770255" y="3967480"/>
            <a:ext cx="3618865" cy="2759075"/>
          </a:xfrm>
          <a:prstGeom prst="rect">
            <a:avLst/>
          </a:prstGeom>
        </p:spPr>
      </p:pic>
      <p:pic>
        <p:nvPicPr>
          <p:cNvPr id="8" name="图片 7"/>
          <p:cNvPicPr>
            <a:picLocks noChangeAspect="1"/>
          </p:cNvPicPr>
          <p:nvPr/>
        </p:nvPicPr>
        <p:blipFill>
          <a:blip r:embed="rId3"/>
          <a:stretch>
            <a:fillRect/>
          </a:stretch>
        </p:blipFill>
        <p:spPr>
          <a:xfrm>
            <a:off x="5874385" y="4868545"/>
            <a:ext cx="5494655" cy="956945"/>
          </a:xfrm>
          <a:prstGeom prst="rect">
            <a:avLst/>
          </a:prstGeom>
        </p:spPr>
      </p:pic>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任意多边形 15"/>
          <p:cNvSpPr/>
          <p:nvPr/>
        </p:nvSpPr>
        <p:spPr>
          <a:xfrm>
            <a:off x="635" y="5049000"/>
            <a:ext cx="12192000" cy="1600839"/>
          </a:xfrm>
          <a:custGeom>
            <a:avLst/>
            <a:gdLst>
              <a:gd name="connsiteX0" fmla="*/ 0 w 19200"/>
              <a:gd name="connsiteY0" fmla="*/ 8 h 2521"/>
              <a:gd name="connsiteX1" fmla="*/ 19200 w 19200"/>
              <a:gd name="connsiteY1" fmla="*/ 8 h 2521"/>
              <a:gd name="connsiteX2" fmla="*/ 19200 w 19200"/>
              <a:gd name="connsiteY2" fmla="*/ 2521 h 2521"/>
              <a:gd name="connsiteX3" fmla="*/ 0 w 19200"/>
              <a:gd name="connsiteY3" fmla="*/ 2521 h 2521"/>
              <a:gd name="connsiteX4" fmla="*/ 0 w 19200"/>
              <a:gd name="connsiteY4" fmla="*/ 8 h 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521">
                <a:moveTo>
                  <a:pt x="0" y="8"/>
                </a:moveTo>
                <a:cubicBezTo>
                  <a:pt x="5392" y="-235"/>
                  <a:pt x="15720" y="5173"/>
                  <a:pt x="19200" y="8"/>
                </a:cubicBezTo>
                <a:lnTo>
                  <a:pt x="19200" y="2521"/>
                </a:lnTo>
                <a:lnTo>
                  <a:pt x="0" y="2521"/>
                </a:lnTo>
                <a:lnTo>
                  <a:pt x="0" y="8"/>
                </a:lnTo>
                <a:close/>
              </a:path>
            </a:pathLst>
          </a:custGeom>
          <a:solidFill>
            <a:srgbClr val="EEDFB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nvSpPr>
        <p:spPr>
          <a:xfrm flipH="1">
            <a:off x="0" y="4435475"/>
            <a:ext cx="12191365" cy="2422556"/>
          </a:xfrm>
          <a:custGeom>
            <a:avLst/>
            <a:gdLst>
              <a:gd name="connsiteX0" fmla="*/ 0 w 19199"/>
              <a:gd name="connsiteY0" fmla="*/ 0 h 3815"/>
              <a:gd name="connsiteX1" fmla="*/ 19150 w 19199"/>
              <a:gd name="connsiteY1" fmla="*/ 1928 h 3815"/>
              <a:gd name="connsiteX2" fmla="*/ 19199 w 19199"/>
              <a:gd name="connsiteY2" fmla="*/ 1899 h 3815"/>
              <a:gd name="connsiteX3" fmla="*/ 19199 w 19199"/>
              <a:gd name="connsiteY3" fmla="*/ 3711 h 3815"/>
              <a:gd name="connsiteX4" fmla="*/ 0 w 19199"/>
              <a:gd name="connsiteY4" fmla="*/ 3711 h 3815"/>
              <a:gd name="connsiteX5" fmla="*/ 0 w 19199"/>
              <a:gd name="connsiteY5" fmla="*/ 0 h 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9" h="3815">
                <a:moveTo>
                  <a:pt x="0" y="0"/>
                </a:moveTo>
                <a:cubicBezTo>
                  <a:pt x="336" y="3567"/>
                  <a:pt x="13091" y="5470"/>
                  <a:pt x="19150" y="1928"/>
                </a:cubicBezTo>
                <a:lnTo>
                  <a:pt x="19199" y="1899"/>
                </a:lnTo>
                <a:lnTo>
                  <a:pt x="19199" y="3711"/>
                </a:lnTo>
                <a:lnTo>
                  <a:pt x="0" y="3711"/>
                </a:lnTo>
                <a:lnTo>
                  <a:pt x="0" y="0"/>
                </a:lnTo>
                <a:close/>
              </a:path>
            </a:pathLst>
          </a:cu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2" name="任意多边形 11"/>
          <p:cNvSpPr/>
          <p:nvPr/>
        </p:nvSpPr>
        <p:spPr>
          <a:xfrm>
            <a:off x="635" y="5668645"/>
            <a:ext cx="12192000" cy="1189355"/>
          </a:xfrm>
          <a:custGeom>
            <a:avLst/>
            <a:gdLst>
              <a:gd name="connsiteX0" fmla="*/ 0 w 19200"/>
              <a:gd name="connsiteY0" fmla="*/ 0 h 3840"/>
              <a:gd name="connsiteX1" fmla="*/ 19200 w 19200"/>
              <a:gd name="connsiteY1" fmla="*/ 0 h 3840"/>
              <a:gd name="connsiteX2" fmla="*/ 19200 w 19200"/>
              <a:gd name="connsiteY2" fmla="*/ 3840 h 3840"/>
              <a:gd name="connsiteX3" fmla="*/ 0 w 19200"/>
              <a:gd name="connsiteY3" fmla="*/ 3840 h 3840"/>
              <a:gd name="connsiteX4" fmla="*/ 0 w 19200"/>
              <a:gd name="connsiteY4" fmla="*/ 0 h 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3840">
                <a:moveTo>
                  <a:pt x="0" y="0"/>
                </a:moveTo>
                <a:cubicBezTo>
                  <a:pt x="6400" y="0"/>
                  <a:pt x="15072" y="6336"/>
                  <a:pt x="19200" y="0"/>
                </a:cubicBezTo>
                <a:lnTo>
                  <a:pt x="19200" y="3840"/>
                </a:lnTo>
                <a:lnTo>
                  <a:pt x="0" y="3840"/>
                </a:lnTo>
                <a:lnTo>
                  <a:pt x="0" y="0"/>
                </a:lnTo>
                <a:close/>
              </a:path>
            </a:pathLst>
          </a:cu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任意多边形 16"/>
          <p:cNvSpPr/>
          <p:nvPr/>
        </p:nvSpPr>
        <p:spPr>
          <a:xfrm>
            <a:off x="0" y="4603115"/>
            <a:ext cx="2580640" cy="2254885"/>
          </a:xfrm>
          <a:custGeom>
            <a:avLst/>
            <a:gdLst>
              <a:gd name="connisteX0" fmla="*/ 0 w 3850005"/>
              <a:gd name="connsiteY0" fmla="*/ 23220 h 1567540"/>
              <a:gd name="connisteX1" fmla="*/ 568325 w 3850005"/>
              <a:gd name="connsiteY1" fmla="*/ 104500 h 1567540"/>
              <a:gd name="connisteX2" fmla="*/ 791845 w 3850005"/>
              <a:gd name="connsiteY2" fmla="*/ 876660 h 1567540"/>
              <a:gd name="connisteX3" fmla="*/ 2295525 w 3850005"/>
              <a:gd name="connsiteY3" fmla="*/ 1018900 h 1567540"/>
              <a:gd name="connisteX4" fmla="*/ 2945765 w 3850005"/>
              <a:gd name="connsiteY4" fmla="*/ 1354180 h 1567540"/>
              <a:gd name="connisteX5" fmla="*/ 3413125 w 3850005"/>
              <a:gd name="connsiteY5" fmla="*/ 1313540 h 1567540"/>
              <a:gd name="connisteX6" fmla="*/ 3850005 w 3850005"/>
              <a:gd name="connsiteY6" fmla="*/ 1567540 h 156754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3850005" h="1567540">
                <a:moveTo>
                  <a:pt x="0" y="23220"/>
                </a:moveTo>
                <a:cubicBezTo>
                  <a:pt x="109220" y="23855"/>
                  <a:pt x="410210" y="-66315"/>
                  <a:pt x="568325" y="104500"/>
                </a:cubicBezTo>
                <a:cubicBezTo>
                  <a:pt x="726440" y="275315"/>
                  <a:pt x="446405" y="693780"/>
                  <a:pt x="791845" y="876660"/>
                </a:cubicBezTo>
                <a:cubicBezTo>
                  <a:pt x="1137285" y="1059540"/>
                  <a:pt x="1864995" y="923650"/>
                  <a:pt x="2295525" y="1018900"/>
                </a:cubicBezTo>
                <a:cubicBezTo>
                  <a:pt x="2726055" y="1114150"/>
                  <a:pt x="2722245" y="1295125"/>
                  <a:pt x="2945765" y="1354180"/>
                </a:cubicBezTo>
                <a:cubicBezTo>
                  <a:pt x="3169285" y="1413235"/>
                  <a:pt x="3232150" y="1270995"/>
                  <a:pt x="3413125" y="1313540"/>
                </a:cubicBezTo>
                <a:cubicBezTo>
                  <a:pt x="3594100" y="1356085"/>
                  <a:pt x="3771900" y="1516105"/>
                  <a:pt x="3850005" y="156754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任意多边形 17"/>
          <p:cNvSpPr/>
          <p:nvPr/>
        </p:nvSpPr>
        <p:spPr>
          <a:xfrm>
            <a:off x="10586085" y="5476240"/>
            <a:ext cx="1564640" cy="1371600"/>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任意多边形 19"/>
          <p:cNvSpPr/>
          <p:nvPr/>
        </p:nvSpPr>
        <p:spPr>
          <a:xfrm>
            <a:off x="9060180" y="3966845"/>
            <a:ext cx="3090545" cy="2682240"/>
          </a:xfrm>
          <a:custGeom>
            <a:avLst/>
            <a:gdLst>
              <a:gd name="connisteX0" fmla="*/ 3464560 w 3464560"/>
              <a:gd name="connsiteY0" fmla="*/ 0 h 2397911"/>
              <a:gd name="connisteX1" fmla="*/ 2834640 w 3464560"/>
              <a:gd name="connsiteY1" fmla="*/ 548640 h 2397911"/>
              <a:gd name="connisteX2" fmla="*/ 2915920 w 3464560"/>
              <a:gd name="connsiteY2" fmla="*/ 1026160 h 2397911"/>
              <a:gd name="connisteX3" fmla="*/ 2153920 w 3464560"/>
              <a:gd name="connsiteY3" fmla="*/ 1412240 h 2397911"/>
              <a:gd name="connisteX4" fmla="*/ 2275840 w 3464560"/>
              <a:gd name="connsiteY4" fmla="*/ 1971040 h 2397911"/>
              <a:gd name="connisteX5" fmla="*/ 1635760 w 3464560"/>
              <a:gd name="connsiteY5" fmla="*/ 2123440 h 2397911"/>
              <a:gd name="connisteX6" fmla="*/ 1412240 w 3464560"/>
              <a:gd name="connsiteY6" fmla="*/ 2397760 h 2397911"/>
              <a:gd name="connisteX7" fmla="*/ 467360 w 3464560"/>
              <a:gd name="connsiteY7" fmla="*/ 2092960 h 2397911"/>
              <a:gd name="connisteX8" fmla="*/ 0 w 3464560"/>
              <a:gd name="connsiteY8" fmla="*/ 2316480 h 23979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3464560" h="2397911">
                <a:moveTo>
                  <a:pt x="3464560" y="0"/>
                </a:moveTo>
                <a:cubicBezTo>
                  <a:pt x="3336925" y="100330"/>
                  <a:pt x="2944495" y="343535"/>
                  <a:pt x="2834640" y="548640"/>
                </a:cubicBezTo>
                <a:cubicBezTo>
                  <a:pt x="2724785" y="753745"/>
                  <a:pt x="3051810" y="853440"/>
                  <a:pt x="2915920" y="1026160"/>
                </a:cubicBezTo>
                <a:cubicBezTo>
                  <a:pt x="2780030" y="1198880"/>
                  <a:pt x="2282190" y="1223010"/>
                  <a:pt x="2153920" y="1412240"/>
                </a:cubicBezTo>
                <a:cubicBezTo>
                  <a:pt x="2025650" y="1601470"/>
                  <a:pt x="2379345" y="1828800"/>
                  <a:pt x="2275840" y="1971040"/>
                </a:cubicBezTo>
                <a:cubicBezTo>
                  <a:pt x="2172335" y="2113280"/>
                  <a:pt x="1808480" y="2038350"/>
                  <a:pt x="1635760" y="2123440"/>
                </a:cubicBezTo>
                <a:cubicBezTo>
                  <a:pt x="1463040" y="2208530"/>
                  <a:pt x="1645920" y="2404110"/>
                  <a:pt x="1412240" y="2397760"/>
                </a:cubicBezTo>
                <a:cubicBezTo>
                  <a:pt x="1178560" y="2391410"/>
                  <a:pt x="749935" y="2109470"/>
                  <a:pt x="467360" y="2092960"/>
                </a:cubicBezTo>
                <a:cubicBezTo>
                  <a:pt x="184785" y="2076450"/>
                  <a:pt x="74295" y="2265680"/>
                  <a:pt x="0" y="2316480"/>
                </a:cubicBezTo>
              </a:path>
            </a:pathLst>
          </a:custGeom>
          <a:noFill/>
          <a:ln>
            <a:solidFill>
              <a:srgbClr val="3E4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p:nvSpPr>
        <p:spPr>
          <a:xfrm flipH="1">
            <a:off x="2132965" y="5434965"/>
            <a:ext cx="1746885" cy="1412875"/>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0" name="图片 29"/>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5704840" y="1272540"/>
            <a:ext cx="785495" cy="785495"/>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31" name="文本框 30"/>
          <p:cNvSpPr txBox="1"/>
          <p:nvPr/>
        </p:nvSpPr>
        <p:spPr>
          <a:xfrm>
            <a:off x="2011046" y="2404110"/>
            <a:ext cx="8168005" cy="1014730"/>
          </a:xfrm>
          <a:prstGeom prst="rect">
            <a:avLst/>
          </a:prstGeom>
          <a:noFill/>
        </p:spPr>
        <p:txBody>
          <a:bodyPr wrap="square" rtlCol="0">
            <a:spAutoFit/>
          </a:bodyPr>
          <a:p>
            <a:pPr algn="ctr"/>
            <a:r>
              <a:rPr lang="zh-CN" altLang="en-US" sz="6000" dirty="0">
                <a:solidFill>
                  <a:schemeClr val="tx1">
                    <a:lumMod val="95000"/>
                    <a:lumOff val="5000"/>
                  </a:schemeClr>
                </a:solidFill>
                <a:latin typeface="思源黑体 CN Regular" panose="020B0500000000000000" pitchFamily="34" charset="-122"/>
                <a:ea typeface="思源黑体 CN Regular" panose="020B0500000000000000" pitchFamily="34" charset="-122"/>
                <a:sym typeface="+mn-ea"/>
              </a:rPr>
              <a:t>研究总结和展望</a:t>
            </a:r>
            <a:endParaRPr lang="zh-CN" altLang="en-US" sz="6000" dirty="0">
              <a:solidFill>
                <a:schemeClr val="tx1">
                  <a:lumMod val="95000"/>
                  <a:lumOff val="5000"/>
                </a:schemeClr>
              </a:solidFill>
              <a:latin typeface="思源黑体 CN Regular" panose="020B0500000000000000" pitchFamily="34" charset="-122"/>
              <a:ea typeface="思源黑体 CN Regular" panose="020B0500000000000000" pitchFamily="34" charset="-122"/>
              <a:sym typeface="+mn-ea"/>
            </a:endParaRPr>
          </a:p>
        </p:txBody>
      </p:sp>
      <p:sp>
        <p:nvSpPr>
          <p:cNvPr id="26" name="任意多边形 25"/>
          <p:cNvSpPr/>
          <p:nvPr/>
        </p:nvSpPr>
        <p:spPr>
          <a:xfrm rot="16200000">
            <a:off x="57150" y="33020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任意多边形 27"/>
          <p:cNvSpPr/>
          <p:nvPr/>
        </p:nvSpPr>
        <p:spPr>
          <a:xfrm rot="12240000" flipV="1">
            <a:off x="-185420" y="48768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任意多边形 36"/>
          <p:cNvSpPr/>
          <p:nvPr/>
        </p:nvSpPr>
        <p:spPr>
          <a:xfrm>
            <a:off x="10267315" y="6096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任意多边形 37"/>
          <p:cNvSpPr/>
          <p:nvPr/>
        </p:nvSpPr>
        <p:spPr>
          <a:xfrm rot="17640000" flipV="1">
            <a:off x="10672445" y="3302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1045845" y="659130"/>
            <a:ext cx="193040" cy="193040"/>
          </a:xfrm>
          <a:prstGeom prst="ellipse">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p:nvSpPr>
        <p:spPr>
          <a:xfrm>
            <a:off x="1193800" y="5048885"/>
            <a:ext cx="243840" cy="243840"/>
          </a:xfrm>
          <a:prstGeom prst="ellipse">
            <a:avLst/>
          </a:prstGeom>
          <a:pattFill prst="dkDnDiag">
            <a:fgClr>
              <a:srgbClr val="3E465A"/>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同心圆 40"/>
          <p:cNvSpPr/>
          <p:nvPr/>
        </p:nvSpPr>
        <p:spPr>
          <a:xfrm>
            <a:off x="11478895" y="1151255"/>
            <a:ext cx="253365" cy="253365"/>
          </a:xfrm>
          <a:prstGeom prst="donut">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3850005" y="3646170"/>
            <a:ext cx="4419600" cy="18000"/>
          </a:xfrm>
          <a:prstGeom prst="rect">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481330" cy="481330"/>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10" name="文本框 9"/>
          <p:cNvSpPr txBox="1"/>
          <p:nvPr/>
        </p:nvSpPr>
        <p:spPr>
          <a:xfrm>
            <a:off x="913705" y="22743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研究总结和展望</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3" name="矩形 2"/>
          <p:cNvSpPr/>
          <p:nvPr/>
        </p:nvSpPr>
        <p:spPr>
          <a:xfrm>
            <a:off x="0" y="1651000"/>
            <a:ext cx="568960" cy="3627120"/>
          </a:xfrm>
          <a:prstGeom prst="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75300" y="165110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研究总结和展望</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6" name="文本框 5"/>
          <p:cNvSpPr txBox="1"/>
          <p:nvPr/>
        </p:nvSpPr>
        <p:spPr>
          <a:xfrm>
            <a:off x="913765" y="2410460"/>
            <a:ext cx="5994400" cy="2676525"/>
          </a:xfrm>
          <a:prstGeom prst="rect">
            <a:avLst/>
          </a:prstGeom>
          <a:noFill/>
        </p:spPr>
        <p:txBody>
          <a:bodyPr wrap="square" rtlCol="0">
            <a:spAutoFit/>
          </a:bodyPr>
          <a:p>
            <a:pPr indent="0" algn="l" fontAlgn="auto">
              <a:lnSpc>
                <a:spcPct val="200000"/>
              </a:lnSpc>
              <a:buFont typeface="+mj-lt"/>
              <a:buNone/>
            </a:pP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本文建立了一个基于</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TrAdaBoost</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算法的模型，解决了在大型数据中心的磁盘故障预测准确率不高的问题，重点针对少量磁盘数据量不足导致的传统机器学习算法效果很差的问题进行了优化。达到了</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96%</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的预警率，并且只有</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0.5%</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的误报率。极大的帮助数据中心减少了因磁盘损坏导致的数据丢失，能够产生极大的经济效益。</a:t>
            </a:r>
            <a:endPar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endParaRPr>
          </a:p>
        </p:txBody>
      </p:sp>
      <p:sp>
        <p:nvSpPr>
          <p:cNvPr id="8" name="矩形 7"/>
          <p:cNvSpPr/>
          <p:nvPr/>
        </p:nvSpPr>
        <p:spPr>
          <a:xfrm>
            <a:off x="9560560" y="0"/>
            <a:ext cx="2631440" cy="6858635"/>
          </a:xfrm>
          <a:prstGeom prst="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pexels-cottonbro-3944427"/>
          <p:cNvPicPr>
            <a:picLocks noChangeAspect="1"/>
          </p:cNvPicPr>
          <p:nvPr/>
        </p:nvPicPr>
        <p:blipFill>
          <a:blip r:embed="rId2"/>
          <a:stretch>
            <a:fillRect/>
          </a:stretch>
        </p:blipFill>
        <p:spPr>
          <a:xfrm>
            <a:off x="7694930" y="1250315"/>
            <a:ext cx="2952115" cy="4429125"/>
          </a:xfrm>
          <a:prstGeom prst="rect">
            <a:avLst/>
          </a:prstGeom>
          <a:effectLst>
            <a:innerShdw blurRad="114300">
              <a:prstClr val="black"/>
            </a:innerShdw>
          </a:effectLst>
        </p:spPr>
      </p:pic>
      <p:sp>
        <p:nvSpPr>
          <p:cNvPr id="15" name="矩形 14"/>
          <p:cNvSpPr/>
          <p:nvPr/>
        </p:nvSpPr>
        <p:spPr>
          <a:xfrm>
            <a:off x="7694930" y="2297430"/>
            <a:ext cx="2952115" cy="248285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nvSpPr>
        <p:spPr>
          <a:xfrm>
            <a:off x="7626294" y="3032228"/>
            <a:ext cx="3089387" cy="398780"/>
          </a:xfrm>
          <a:prstGeom prst="rect">
            <a:avLst/>
          </a:prstGeom>
          <a:noFill/>
          <a:ln>
            <a:noFill/>
          </a:ln>
        </p:spPr>
        <p:txBody>
          <a:bodyPr wrap="square" rtlCol="0">
            <a:spAutoFit/>
          </a:bodyPr>
          <a:p>
            <a:pPr algn="ctr"/>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研究总结和展望</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33" name="文本框 32"/>
          <p:cNvSpPr txBox="1"/>
          <p:nvPr/>
        </p:nvSpPr>
        <p:spPr>
          <a:xfrm>
            <a:off x="7731760" y="3589655"/>
            <a:ext cx="2878455" cy="460375"/>
          </a:xfrm>
          <a:prstGeom prst="rect">
            <a:avLst/>
          </a:prstGeom>
          <a:noFill/>
          <a:ln>
            <a:noFill/>
          </a:ln>
        </p:spPr>
        <p:txBody>
          <a:bodyPr wrap="square" rtlCol="0">
            <a:spAutoFit/>
          </a:bodyPr>
          <a:p>
            <a:pPr algn="ctr"/>
            <a:r>
              <a:rPr lang="zh-CN" altLang="en-US" sz="1200" spc="200" dirty="0">
                <a:solidFill>
                  <a:schemeClr val="tx1">
                    <a:lumMod val="95000"/>
                    <a:lumOff val="5000"/>
                  </a:schemeClr>
                </a:solidFill>
                <a:uFillTx/>
                <a:latin typeface="思源黑体 CN Light" panose="020B0300000000000000" charset="-122"/>
                <a:ea typeface="思源黑体 CN Light" panose="020B0300000000000000" charset="-122"/>
                <a:sym typeface="+mn-ea"/>
              </a:rPr>
              <a:t>Summary and prospect of the research</a:t>
            </a:r>
            <a:endParaRPr lang="zh-CN" altLang="en-US" sz="1200" spc="200" dirty="0">
              <a:solidFill>
                <a:schemeClr val="tx1">
                  <a:lumMod val="95000"/>
                  <a:lumOff val="5000"/>
                </a:schemeClr>
              </a:solidFill>
              <a:uFillTx/>
              <a:latin typeface="思源黑体 CN Light" panose="020B0300000000000000" charset="-122"/>
              <a:ea typeface="思源黑体 CN Light" panose="020B0300000000000000" charset="-122"/>
            </a:endParaRPr>
          </a:p>
        </p:txBody>
      </p:sp>
      <p:cxnSp>
        <p:nvCxnSpPr>
          <p:cNvPr id="45" name="直接连接符 44"/>
          <p:cNvCxnSpPr/>
          <p:nvPr/>
        </p:nvCxnSpPr>
        <p:spPr>
          <a:xfrm rot="16200000" flipH="1">
            <a:off x="2344595" y="1079960"/>
            <a:ext cx="9525" cy="2520000"/>
          </a:xfrm>
          <a:prstGeom prst="line">
            <a:avLst/>
          </a:prstGeom>
          <a:ln w="19050" cmpd="sng">
            <a:solidFill>
              <a:srgbClr val="3E465A"/>
            </a:solidFill>
            <a:prstDash val="solid"/>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任意多边形 15"/>
          <p:cNvSpPr/>
          <p:nvPr/>
        </p:nvSpPr>
        <p:spPr>
          <a:xfrm>
            <a:off x="635" y="5049000"/>
            <a:ext cx="12192000" cy="1600839"/>
          </a:xfrm>
          <a:custGeom>
            <a:avLst/>
            <a:gdLst>
              <a:gd name="connsiteX0" fmla="*/ 0 w 19200"/>
              <a:gd name="connsiteY0" fmla="*/ 8 h 2521"/>
              <a:gd name="connsiteX1" fmla="*/ 19200 w 19200"/>
              <a:gd name="connsiteY1" fmla="*/ 8 h 2521"/>
              <a:gd name="connsiteX2" fmla="*/ 19200 w 19200"/>
              <a:gd name="connsiteY2" fmla="*/ 2521 h 2521"/>
              <a:gd name="connsiteX3" fmla="*/ 0 w 19200"/>
              <a:gd name="connsiteY3" fmla="*/ 2521 h 2521"/>
              <a:gd name="connsiteX4" fmla="*/ 0 w 19200"/>
              <a:gd name="connsiteY4" fmla="*/ 8 h 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521">
                <a:moveTo>
                  <a:pt x="0" y="8"/>
                </a:moveTo>
                <a:cubicBezTo>
                  <a:pt x="5392" y="-235"/>
                  <a:pt x="15720" y="5173"/>
                  <a:pt x="19200" y="8"/>
                </a:cubicBezTo>
                <a:lnTo>
                  <a:pt x="19200" y="2521"/>
                </a:lnTo>
                <a:lnTo>
                  <a:pt x="0" y="2521"/>
                </a:lnTo>
                <a:lnTo>
                  <a:pt x="0" y="8"/>
                </a:lnTo>
                <a:close/>
              </a:path>
            </a:pathLst>
          </a:custGeom>
          <a:solidFill>
            <a:srgbClr val="EEDFB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nvSpPr>
        <p:spPr>
          <a:xfrm flipH="1">
            <a:off x="0" y="4435475"/>
            <a:ext cx="12191365" cy="2422556"/>
          </a:xfrm>
          <a:custGeom>
            <a:avLst/>
            <a:gdLst>
              <a:gd name="connsiteX0" fmla="*/ 0 w 19199"/>
              <a:gd name="connsiteY0" fmla="*/ 0 h 3815"/>
              <a:gd name="connsiteX1" fmla="*/ 19150 w 19199"/>
              <a:gd name="connsiteY1" fmla="*/ 1928 h 3815"/>
              <a:gd name="connsiteX2" fmla="*/ 19199 w 19199"/>
              <a:gd name="connsiteY2" fmla="*/ 1899 h 3815"/>
              <a:gd name="connsiteX3" fmla="*/ 19199 w 19199"/>
              <a:gd name="connsiteY3" fmla="*/ 3711 h 3815"/>
              <a:gd name="connsiteX4" fmla="*/ 0 w 19199"/>
              <a:gd name="connsiteY4" fmla="*/ 3711 h 3815"/>
              <a:gd name="connsiteX5" fmla="*/ 0 w 19199"/>
              <a:gd name="connsiteY5" fmla="*/ 0 h 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9" h="3815">
                <a:moveTo>
                  <a:pt x="0" y="0"/>
                </a:moveTo>
                <a:cubicBezTo>
                  <a:pt x="336" y="3567"/>
                  <a:pt x="13091" y="5470"/>
                  <a:pt x="19150" y="1928"/>
                </a:cubicBezTo>
                <a:lnTo>
                  <a:pt x="19199" y="1899"/>
                </a:lnTo>
                <a:lnTo>
                  <a:pt x="19199" y="3711"/>
                </a:lnTo>
                <a:lnTo>
                  <a:pt x="0" y="3711"/>
                </a:lnTo>
                <a:lnTo>
                  <a:pt x="0" y="0"/>
                </a:lnTo>
                <a:close/>
              </a:path>
            </a:pathLst>
          </a:cu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2" name="任意多边形 11"/>
          <p:cNvSpPr/>
          <p:nvPr/>
        </p:nvSpPr>
        <p:spPr>
          <a:xfrm>
            <a:off x="635" y="5668645"/>
            <a:ext cx="12192000" cy="1189355"/>
          </a:xfrm>
          <a:custGeom>
            <a:avLst/>
            <a:gdLst>
              <a:gd name="connsiteX0" fmla="*/ 0 w 19200"/>
              <a:gd name="connsiteY0" fmla="*/ 0 h 3840"/>
              <a:gd name="connsiteX1" fmla="*/ 19200 w 19200"/>
              <a:gd name="connsiteY1" fmla="*/ 0 h 3840"/>
              <a:gd name="connsiteX2" fmla="*/ 19200 w 19200"/>
              <a:gd name="connsiteY2" fmla="*/ 3840 h 3840"/>
              <a:gd name="connsiteX3" fmla="*/ 0 w 19200"/>
              <a:gd name="connsiteY3" fmla="*/ 3840 h 3840"/>
              <a:gd name="connsiteX4" fmla="*/ 0 w 19200"/>
              <a:gd name="connsiteY4" fmla="*/ 0 h 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3840">
                <a:moveTo>
                  <a:pt x="0" y="0"/>
                </a:moveTo>
                <a:cubicBezTo>
                  <a:pt x="6400" y="0"/>
                  <a:pt x="15072" y="6336"/>
                  <a:pt x="19200" y="0"/>
                </a:cubicBezTo>
                <a:lnTo>
                  <a:pt x="19200" y="3840"/>
                </a:lnTo>
                <a:lnTo>
                  <a:pt x="0" y="3840"/>
                </a:lnTo>
                <a:lnTo>
                  <a:pt x="0" y="0"/>
                </a:lnTo>
                <a:close/>
              </a:path>
            </a:pathLst>
          </a:cu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任意多边形 16"/>
          <p:cNvSpPr/>
          <p:nvPr/>
        </p:nvSpPr>
        <p:spPr>
          <a:xfrm>
            <a:off x="0" y="4603115"/>
            <a:ext cx="2580640" cy="2254885"/>
          </a:xfrm>
          <a:custGeom>
            <a:avLst/>
            <a:gdLst>
              <a:gd name="connisteX0" fmla="*/ 0 w 3850005"/>
              <a:gd name="connsiteY0" fmla="*/ 23220 h 1567540"/>
              <a:gd name="connisteX1" fmla="*/ 568325 w 3850005"/>
              <a:gd name="connsiteY1" fmla="*/ 104500 h 1567540"/>
              <a:gd name="connisteX2" fmla="*/ 791845 w 3850005"/>
              <a:gd name="connsiteY2" fmla="*/ 876660 h 1567540"/>
              <a:gd name="connisteX3" fmla="*/ 2295525 w 3850005"/>
              <a:gd name="connsiteY3" fmla="*/ 1018900 h 1567540"/>
              <a:gd name="connisteX4" fmla="*/ 2945765 w 3850005"/>
              <a:gd name="connsiteY4" fmla="*/ 1354180 h 1567540"/>
              <a:gd name="connisteX5" fmla="*/ 3413125 w 3850005"/>
              <a:gd name="connsiteY5" fmla="*/ 1313540 h 1567540"/>
              <a:gd name="connisteX6" fmla="*/ 3850005 w 3850005"/>
              <a:gd name="connsiteY6" fmla="*/ 1567540 h 156754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3850005" h="1567540">
                <a:moveTo>
                  <a:pt x="0" y="23220"/>
                </a:moveTo>
                <a:cubicBezTo>
                  <a:pt x="109220" y="23855"/>
                  <a:pt x="410210" y="-66315"/>
                  <a:pt x="568325" y="104500"/>
                </a:cubicBezTo>
                <a:cubicBezTo>
                  <a:pt x="726440" y="275315"/>
                  <a:pt x="446405" y="693780"/>
                  <a:pt x="791845" y="876660"/>
                </a:cubicBezTo>
                <a:cubicBezTo>
                  <a:pt x="1137285" y="1059540"/>
                  <a:pt x="1864995" y="923650"/>
                  <a:pt x="2295525" y="1018900"/>
                </a:cubicBezTo>
                <a:cubicBezTo>
                  <a:pt x="2726055" y="1114150"/>
                  <a:pt x="2722245" y="1295125"/>
                  <a:pt x="2945765" y="1354180"/>
                </a:cubicBezTo>
                <a:cubicBezTo>
                  <a:pt x="3169285" y="1413235"/>
                  <a:pt x="3232150" y="1270995"/>
                  <a:pt x="3413125" y="1313540"/>
                </a:cubicBezTo>
                <a:cubicBezTo>
                  <a:pt x="3594100" y="1356085"/>
                  <a:pt x="3771900" y="1516105"/>
                  <a:pt x="3850005" y="156754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任意多边形 17"/>
          <p:cNvSpPr/>
          <p:nvPr/>
        </p:nvSpPr>
        <p:spPr>
          <a:xfrm>
            <a:off x="10586085" y="5476240"/>
            <a:ext cx="1564640" cy="1371600"/>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任意多边形 19"/>
          <p:cNvSpPr/>
          <p:nvPr/>
        </p:nvSpPr>
        <p:spPr>
          <a:xfrm>
            <a:off x="9060180" y="3966845"/>
            <a:ext cx="3090545" cy="2682240"/>
          </a:xfrm>
          <a:custGeom>
            <a:avLst/>
            <a:gdLst>
              <a:gd name="connisteX0" fmla="*/ 3464560 w 3464560"/>
              <a:gd name="connsiteY0" fmla="*/ 0 h 2397911"/>
              <a:gd name="connisteX1" fmla="*/ 2834640 w 3464560"/>
              <a:gd name="connsiteY1" fmla="*/ 548640 h 2397911"/>
              <a:gd name="connisteX2" fmla="*/ 2915920 w 3464560"/>
              <a:gd name="connsiteY2" fmla="*/ 1026160 h 2397911"/>
              <a:gd name="connisteX3" fmla="*/ 2153920 w 3464560"/>
              <a:gd name="connsiteY3" fmla="*/ 1412240 h 2397911"/>
              <a:gd name="connisteX4" fmla="*/ 2275840 w 3464560"/>
              <a:gd name="connsiteY4" fmla="*/ 1971040 h 2397911"/>
              <a:gd name="connisteX5" fmla="*/ 1635760 w 3464560"/>
              <a:gd name="connsiteY5" fmla="*/ 2123440 h 2397911"/>
              <a:gd name="connisteX6" fmla="*/ 1412240 w 3464560"/>
              <a:gd name="connsiteY6" fmla="*/ 2397760 h 2397911"/>
              <a:gd name="connisteX7" fmla="*/ 467360 w 3464560"/>
              <a:gd name="connsiteY7" fmla="*/ 2092960 h 2397911"/>
              <a:gd name="connisteX8" fmla="*/ 0 w 3464560"/>
              <a:gd name="connsiteY8" fmla="*/ 2316480 h 23979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3464560" h="2397911">
                <a:moveTo>
                  <a:pt x="3464560" y="0"/>
                </a:moveTo>
                <a:cubicBezTo>
                  <a:pt x="3336925" y="100330"/>
                  <a:pt x="2944495" y="343535"/>
                  <a:pt x="2834640" y="548640"/>
                </a:cubicBezTo>
                <a:cubicBezTo>
                  <a:pt x="2724785" y="753745"/>
                  <a:pt x="3051810" y="853440"/>
                  <a:pt x="2915920" y="1026160"/>
                </a:cubicBezTo>
                <a:cubicBezTo>
                  <a:pt x="2780030" y="1198880"/>
                  <a:pt x="2282190" y="1223010"/>
                  <a:pt x="2153920" y="1412240"/>
                </a:cubicBezTo>
                <a:cubicBezTo>
                  <a:pt x="2025650" y="1601470"/>
                  <a:pt x="2379345" y="1828800"/>
                  <a:pt x="2275840" y="1971040"/>
                </a:cubicBezTo>
                <a:cubicBezTo>
                  <a:pt x="2172335" y="2113280"/>
                  <a:pt x="1808480" y="2038350"/>
                  <a:pt x="1635760" y="2123440"/>
                </a:cubicBezTo>
                <a:cubicBezTo>
                  <a:pt x="1463040" y="2208530"/>
                  <a:pt x="1645920" y="2404110"/>
                  <a:pt x="1412240" y="2397760"/>
                </a:cubicBezTo>
                <a:cubicBezTo>
                  <a:pt x="1178560" y="2391410"/>
                  <a:pt x="749935" y="2109470"/>
                  <a:pt x="467360" y="2092960"/>
                </a:cubicBezTo>
                <a:cubicBezTo>
                  <a:pt x="184785" y="2076450"/>
                  <a:pt x="74295" y="2265680"/>
                  <a:pt x="0" y="2316480"/>
                </a:cubicBezTo>
              </a:path>
            </a:pathLst>
          </a:custGeom>
          <a:noFill/>
          <a:ln>
            <a:solidFill>
              <a:srgbClr val="3E4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p:nvSpPr>
        <p:spPr>
          <a:xfrm flipH="1">
            <a:off x="2132965" y="5434965"/>
            <a:ext cx="1746885" cy="1412875"/>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0" name="图片 29"/>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5704205" y="1228725"/>
            <a:ext cx="785495" cy="785495"/>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31" name="文本框 30"/>
          <p:cNvSpPr txBox="1"/>
          <p:nvPr/>
        </p:nvSpPr>
        <p:spPr>
          <a:xfrm>
            <a:off x="2012951" y="2302510"/>
            <a:ext cx="8168005" cy="1198880"/>
          </a:xfrm>
          <a:prstGeom prst="rect">
            <a:avLst/>
          </a:prstGeom>
          <a:noFill/>
        </p:spPr>
        <p:txBody>
          <a:bodyPr wrap="square" rtlCol="0">
            <a:spAutoFit/>
          </a:bodyPr>
          <a:p>
            <a:pPr algn="ctr"/>
            <a:r>
              <a:rPr lang="zh-CN" altLang="en-US" sz="7200" spc="500" dirty="0">
                <a:solidFill>
                  <a:schemeClr val="tx1">
                    <a:lumMod val="95000"/>
                    <a:lumOff val="5000"/>
                  </a:schemeClr>
                </a:solidFill>
                <a:effectLst/>
                <a:uFillTx/>
                <a:latin typeface="思源黑体 CN Normal" panose="020B0400000000000000" charset="-122"/>
                <a:ea typeface="思源黑体 CN Normal" panose="020B0400000000000000" charset="-122"/>
              </a:rPr>
              <a:t>感谢您的观看</a:t>
            </a:r>
            <a:endParaRPr lang="zh-CN" altLang="en-US" sz="7200" spc="500" dirty="0">
              <a:solidFill>
                <a:schemeClr val="tx1">
                  <a:lumMod val="95000"/>
                  <a:lumOff val="5000"/>
                </a:schemeClr>
              </a:solidFill>
              <a:effectLst/>
              <a:uFillTx/>
              <a:latin typeface="思源黑体 CN Normal" panose="020B0400000000000000" charset="-122"/>
              <a:ea typeface="思源黑体 CN Normal" panose="020B0400000000000000" charset="-122"/>
            </a:endParaRPr>
          </a:p>
        </p:txBody>
      </p:sp>
      <p:sp>
        <p:nvSpPr>
          <p:cNvPr id="26" name="任意多边形 25"/>
          <p:cNvSpPr/>
          <p:nvPr/>
        </p:nvSpPr>
        <p:spPr>
          <a:xfrm rot="16200000">
            <a:off x="57150" y="33020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任意多边形 27"/>
          <p:cNvSpPr/>
          <p:nvPr/>
        </p:nvSpPr>
        <p:spPr>
          <a:xfrm rot="12240000" flipV="1">
            <a:off x="-185420" y="48768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任意多边形 36"/>
          <p:cNvSpPr/>
          <p:nvPr/>
        </p:nvSpPr>
        <p:spPr>
          <a:xfrm>
            <a:off x="10267315" y="6096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任意多边形 37"/>
          <p:cNvSpPr/>
          <p:nvPr/>
        </p:nvSpPr>
        <p:spPr>
          <a:xfrm rot="17640000" flipV="1">
            <a:off x="10672445" y="3302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1045845" y="659130"/>
            <a:ext cx="193040" cy="193040"/>
          </a:xfrm>
          <a:prstGeom prst="ellipse">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p:nvSpPr>
        <p:spPr>
          <a:xfrm>
            <a:off x="1193800" y="5048885"/>
            <a:ext cx="243840" cy="243840"/>
          </a:xfrm>
          <a:prstGeom prst="ellipse">
            <a:avLst/>
          </a:prstGeom>
          <a:pattFill prst="dkDnDiag">
            <a:fgClr>
              <a:srgbClr val="3E465A"/>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同心圆 40"/>
          <p:cNvSpPr/>
          <p:nvPr/>
        </p:nvSpPr>
        <p:spPr>
          <a:xfrm>
            <a:off x="11478895" y="1151255"/>
            <a:ext cx="253365" cy="253365"/>
          </a:xfrm>
          <a:prstGeom prst="donut">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任意多边形 15"/>
          <p:cNvSpPr/>
          <p:nvPr/>
        </p:nvSpPr>
        <p:spPr>
          <a:xfrm>
            <a:off x="635" y="5049000"/>
            <a:ext cx="12192000" cy="1600839"/>
          </a:xfrm>
          <a:custGeom>
            <a:avLst/>
            <a:gdLst>
              <a:gd name="connsiteX0" fmla="*/ 0 w 19200"/>
              <a:gd name="connsiteY0" fmla="*/ 8 h 2521"/>
              <a:gd name="connsiteX1" fmla="*/ 19200 w 19200"/>
              <a:gd name="connsiteY1" fmla="*/ 8 h 2521"/>
              <a:gd name="connsiteX2" fmla="*/ 19200 w 19200"/>
              <a:gd name="connsiteY2" fmla="*/ 2521 h 2521"/>
              <a:gd name="connsiteX3" fmla="*/ 0 w 19200"/>
              <a:gd name="connsiteY3" fmla="*/ 2521 h 2521"/>
              <a:gd name="connsiteX4" fmla="*/ 0 w 19200"/>
              <a:gd name="connsiteY4" fmla="*/ 8 h 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521">
                <a:moveTo>
                  <a:pt x="0" y="8"/>
                </a:moveTo>
                <a:cubicBezTo>
                  <a:pt x="5392" y="-235"/>
                  <a:pt x="15720" y="5173"/>
                  <a:pt x="19200" y="8"/>
                </a:cubicBezTo>
                <a:lnTo>
                  <a:pt x="19200" y="2521"/>
                </a:lnTo>
                <a:lnTo>
                  <a:pt x="0" y="2521"/>
                </a:lnTo>
                <a:lnTo>
                  <a:pt x="0" y="8"/>
                </a:lnTo>
                <a:close/>
              </a:path>
            </a:pathLst>
          </a:custGeom>
          <a:solidFill>
            <a:srgbClr val="EEDFB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95000"/>
                  <a:lumOff val="5000"/>
                </a:schemeClr>
              </a:solidFill>
            </a:endParaRPr>
          </a:p>
        </p:txBody>
      </p:sp>
      <p:sp>
        <p:nvSpPr>
          <p:cNvPr id="13" name="任意多边形 12"/>
          <p:cNvSpPr/>
          <p:nvPr/>
        </p:nvSpPr>
        <p:spPr>
          <a:xfrm flipH="1">
            <a:off x="0" y="4435475"/>
            <a:ext cx="12191365" cy="2422556"/>
          </a:xfrm>
          <a:custGeom>
            <a:avLst/>
            <a:gdLst>
              <a:gd name="connsiteX0" fmla="*/ 0 w 19199"/>
              <a:gd name="connsiteY0" fmla="*/ 0 h 3815"/>
              <a:gd name="connsiteX1" fmla="*/ 19150 w 19199"/>
              <a:gd name="connsiteY1" fmla="*/ 1928 h 3815"/>
              <a:gd name="connsiteX2" fmla="*/ 19199 w 19199"/>
              <a:gd name="connsiteY2" fmla="*/ 1899 h 3815"/>
              <a:gd name="connsiteX3" fmla="*/ 19199 w 19199"/>
              <a:gd name="connsiteY3" fmla="*/ 3711 h 3815"/>
              <a:gd name="connsiteX4" fmla="*/ 0 w 19199"/>
              <a:gd name="connsiteY4" fmla="*/ 3711 h 3815"/>
              <a:gd name="connsiteX5" fmla="*/ 0 w 19199"/>
              <a:gd name="connsiteY5" fmla="*/ 0 h 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9" h="3815">
                <a:moveTo>
                  <a:pt x="0" y="0"/>
                </a:moveTo>
                <a:cubicBezTo>
                  <a:pt x="336" y="3567"/>
                  <a:pt x="13091" y="5470"/>
                  <a:pt x="19150" y="1928"/>
                </a:cubicBezTo>
                <a:lnTo>
                  <a:pt x="19199" y="1899"/>
                </a:lnTo>
                <a:lnTo>
                  <a:pt x="19199" y="3711"/>
                </a:lnTo>
                <a:lnTo>
                  <a:pt x="0" y="3711"/>
                </a:lnTo>
                <a:lnTo>
                  <a:pt x="0" y="0"/>
                </a:lnTo>
                <a:close/>
              </a:path>
            </a:pathLst>
          </a:cu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lumMod val="95000"/>
                  <a:lumOff val="5000"/>
                </a:schemeClr>
              </a:solidFill>
            </a:endParaRPr>
          </a:p>
        </p:txBody>
      </p:sp>
      <p:sp>
        <p:nvSpPr>
          <p:cNvPr id="12" name="任意多边形 11"/>
          <p:cNvSpPr/>
          <p:nvPr/>
        </p:nvSpPr>
        <p:spPr>
          <a:xfrm>
            <a:off x="635" y="5668645"/>
            <a:ext cx="12192000" cy="1189355"/>
          </a:xfrm>
          <a:custGeom>
            <a:avLst/>
            <a:gdLst>
              <a:gd name="connsiteX0" fmla="*/ 0 w 19200"/>
              <a:gd name="connsiteY0" fmla="*/ 0 h 3840"/>
              <a:gd name="connsiteX1" fmla="*/ 19200 w 19200"/>
              <a:gd name="connsiteY1" fmla="*/ 0 h 3840"/>
              <a:gd name="connsiteX2" fmla="*/ 19200 w 19200"/>
              <a:gd name="connsiteY2" fmla="*/ 3840 h 3840"/>
              <a:gd name="connsiteX3" fmla="*/ 0 w 19200"/>
              <a:gd name="connsiteY3" fmla="*/ 3840 h 3840"/>
              <a:gd name="connsiteX4" fmla="*/ 0 w 19200"/>
              <a:gd name="connsiteY4" fmla="*/ 0 h 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3840">
                <a:moveTo>
                  <a:pt x="0" y="0"/>
                </a:moveTo>
                <a:cubicBezTo>
                  <a:pt x="6400" y="0"/>
                  <a:pt x="15072" y="6336"/>
                  <a:pt x="19200" y="0"/>
                </a:cubicBezTo>
                <a:lnTo>
                  <a:pt x="19200" y="3840"/>
                </a:lnTo>
                <a:lnTo>
                  <a:pt x="0" y="3840"/>
                </a:lnTo>
                <a:lnTo>
                  <a:pt x="0" y="0"/>
                </a:lnTo>
                <a:close/>
              </a:path>
            </a:pathLst>
          </a:cu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95000"/>
                  <a:lumOff val="5000"/>
                </a:schemeClr>
              </a:solidFill>
            </a:endParaRPr>
          </a:p>
        </p:txBody>
      </p:sp>
      <p:sp>
        <p:nvSpPr>
          <p:cNvPr id="8" name="文本框 7"/>
          <p:cNvSpPr txBox="1"/>
          <p:nvPr/>
        </p:nvSpPr>
        <p:spPr>
          <a:xfrm>
            <a:off x="1092835" y="503555"/>
            <a:ext cx="2616200" cy="521970"/>
          </a:xfrm>
          <a:prstGeom prst="rect">
            <a:avLst/>
          </a:prstGeom>
          <a:noFill/>
        </p:spPr>
        <p:txBody>
          <a:bodyPr wrap="square" rtlCol="0">
            <a:spAutoFit/>
          </a:bodyPr>
          <a:p>
            <a:pPr algn="l"/>
            <a:r>
              <a:rPr lang="en-US" altLang="zh-CN" sz="2800" spc="300" dirty="0">
                <a:solidFill>
                  <a:schemeClr val="tx1">
                    <a:lumMod val="95000"/>
                    <a:lumOff val="5000"/>
                  </a:schemeClr>
                </a:solidFill>
                <a:effectLst/>
                <a:uFillTx/>
                <a:latin typeface="思源黑体 CN Medium" panose="020B0600000000000000" charset="-122"/>
                <a:ea typeface="思源黑体 CN Medium" panose="020B0600000000000000" charset="-122"/>
              </a:rPr>
              <a:t>Contents</a:t>
            </a:r>
            <a:endParaRPr lang="en-US" altLang="zh-CN" sz="2800" spc="300" dirty="0">
              <a:solidFill>
                <a:schemeClr val="tx1">
                  <a:lumMod val="95000"/>
                  <a:lumOff val="5000"/>
                </a:schemeClr>
              </a:solidFill>
              <a:effectLst/>
              <a:uFillTx/>
              <a:latin typeface="思源黑体 CN Medium" panose="020B0600000000000000" charset="-122"/>
              <a:ea typeface="思源黑体 CN Medium" panose="020B0600000000000000" charset="-122"/>
            </a:endParaRPr>
          </a:p>
        </p:txBody>
      </p:sp>
      <p:sp>
        <p:nvSpPr>
          <p:cNvPr id="10" name="文本框 9"/>
          <p:cNvSpPr txBox="1"/>
          <p:nvPr/>
        </p:nvSpPr>
        <p:spPr>
          <a:xfrm>
            <a:off x="1700470" y="2101318"/>
            <a:ext cx="3089387" cy="521970"/>
          </a:xfrm>
          <a:prstGeom prst="rect">
            <a:avLst/>
          </a:prstGeom>
          <a:noFill/>
          <a:ln>
            <a:noFill/>
          </a:ln>
        </p:spPr>
        <p:txBody>
          <a:bodyPr wrap="square" rtlCol="0">
            <a:spAutoFit/>
          </a:bodyPr>
          <a:p>
            <a:r>
              <a:rPr lang="zh-CN" altLang="en-US" sz="2800" dirty="0">
                <a:solidFill>
                  <a:schemeClr val="tx1">
                    <a:lumMod val="95000"/>
                    <a:lumOff val="5000"/>
                  </a:schemeClr>
                </a:solidFill>
                <a:latin typeface="思源黑体 CN Regular" panose="020B0500000000000000" pitchFamily="34" charset="-122"/>
                <a:ea typeface="思源黑体 CN Regular" panose="020B0500000000000000" pitchFamily="34" charset="-122"/>
              </a:rPr>
              <a:t>研究背景及意义</a:t>
            </a:r>
            <a:endParaRPr lang="zh-CN" altLang="en-US" sz="2800" dirty="0">
              <a:solidFill>
                <a:schemeClr val="tx1">
                  <a:lumMod val="95000"/>
                  <a:lumOff val="5000"/>
                </a:schemeClr>
              </a:solidFill>
              <a:latin typeface="思源黑体 CN Regular" panose="020B0500000000000000" pitchFamily="34" charset="-122"/>
              <a:ea typeface="思源黑体 CN Regular" panose="020B0500000000000000" pitchFamily="34" charset="-122"/>
            </a:endParaRPr>
          </a:p>
        </p:txBody>
      </p:sp>
      <p:sp>
        <p:nvSpPr>
          <p:cNvPr id="14" name="文本框 13"/>
          <p:cNvSpPr txBox="1"/>
          <p:nvPr/>
        </p:nvSpPr>
        <p:spPr>
          <a:xfrm>
            <a:off x="6976050" y="2101318"/>
            <a:ext cx="3089387" cy="521970"/>
          </a:xfrm>
          <a:prstGeom prst="rect">
            <a:avLst/>
          </a:prstGeom>
          <a:noFill/>
          <a:ln>
            <a:noFill/>
          </a:ln>
        </p:spPr>
        <p:txBody>
          <a:bodyPr wrap="square" rtlCol="0">
            <a:spAutoFit/>
          </a:bodyPr>
          <a:p>
            <a:r>
              <a:rPr lang="zh-CN" altLang="en-US" sz="2800" dirty="0">
                <a:solidFill>
                  <a:schemeClr val="tx1">
                    <a:lumMod val="95000"/>
                    <a:lumOff val="5000"/>
                  </a:schemeClr>
                </a:solidFill>
                <a:latin typeface="思源黑体 CN Regular" panose="020B0500000000000000" pitchFamily="34" charset="-122"/>
                <a:ea typeface="思源黑体 CN Regular" panose="020B0500000000000000" pitchFamily="34" charset="-122"/>
              </a:rPr>
              <a:t>研究过程与方法</a:t>
            </a:r>
            <a:endParaRPr lang="zh-CN" altLang="en-US" sz="2800" dirty="0">
              <a:solidFill>
                <a:schemeClr val="tx1">
                  <a:lumMod val="95000"/>
                  <a:lumOff val="5000"/>
                </a:schemeClr>
              </a:solidFill>
              <a:latin typeface="思源黑体 CN Regular" panose="020B0500000000000000" pitchFamily="34" charset="-122"/>
              <a:ea typeface="思源黑体 CN Regular" panose="020B0500000000000000" pitchFamily="34" charset="-122"/>
            </a:endParaRPr>
          </a:p>
        </p:txBody>
      </p:sp>
      <p:sp>
        <p:nvSpPr>
          <p:cNvPr id="2" name="文本框 1"/>
          <p:cNvSpPr txBox="1"/>
          <p:nvPr/>
        </p:nvSpPr>
        <p:spPr>
          <a:xfrm>
            <a:off x="1700470" y="3950438"/>
            <a:ext cx="3089387" cy="521970"/>
          </a:xfrm>
          <a:prstGeom prst="rect">
            <a:avLst/>
          </a:prstGeom>
          <a:noFill/>
          <a:ln>
            <a:noFill/>
          </a:ln>
        </p:spPr>
        <p:txBody>
          <a:bodyPr wrap="square" rtlCol="0">
            <a:spAutoFit/>
          </a:bodyPr>
          <a:p>
            <a:r>
              <a:rPr lang="zh-CN" altLang="en-US" sz="2800" dirty="0">
                <a:solidFill>
                  <a:schemeClr val="tx1">
                    <a:lumMod val="95000"/>
                    <a:lumOff val="5000"/>
                  </a:schemeClr>
                </a:solidFill>
                <a:latin typeface="思源黑体 CN Regular" panose="020B0500000000000000" pitchFamily="34" charset="-122"/>
                <a:ea typeface="思源黑体 CN Regular" panose="020B0500000000000000" pitchFamily="34" charset="-122"/>
              </a:rPr>
              <a:t>研究所得结论</a:t>
            </a:r>
            <a:endParaRPr lang="zh-CN" altLang="en-US" sz="2800" dirty="0">
              <a:solidFill>
                <a:schemeClr val="tx1">
                  <a:lumMod val="95000"/>
                  <a:lumOff val="5000"/>
                </a:schemeClr>
              </a:solidFill>
              <a:latin typeface="思源黑体 CN Regular" panose="020B0500000000000000" pitchFamily="34" charset="-122"/>
              <a:ea typeface="思源黑体 CN Regular" panose="020B0500000000000000" pitchFamily="34" charset="-122"/>
            </a:endParaRPr>
          </a:p>
        </p:txBody>
      </p:sp>
      <p:sp>
        <p:nvSpPr>
          <p:cNvPr id="19" name="文本框 18"/>
          <p:cNvSpPr txBox="1"/>
          <p:nvPr/>
        </p:nvSpPr>
        <p:spPr>
          <a:xfrm>
            <a:off x="6976050" y="3982188"/>
            <a:ext cx="3089387" cy="521970"/>
          </a:xfrm>
          <a:prstGeom prst="rect">
            <a:avLst/>
          </a:prstGeom>
          <a:noFill/>
          <a:ln>
            <a:noFill/>
          </a:ln>
        </p:spPr>
        <p:txBody>
          <a:bodyPr wrap="square" rtlCol="0">
            <a:spAutoFit/>
          </a:bodyPr>
          <a:p>
            <a:r>
              <a:rPr lang="zh-CN" altLang="en-US" sz="2800" dirty="0">
                <a:solidFill>
                  <a:schemeClr val="tx1">
                    <a:lumMod val="95000"/>
                    <a:lumOff val="5000"/>
                  </a:schemeClr>
                </a:solidFill>
                <a:latin typeface="思源黑体 CN Regular" panose="020B0500000000000000" pitchFamily="34" charset="-122"/>
                <a:ea typeface="思源黑体 CN Regular" panose="020B0500000000000000" pitchFamily="34" charset="-122"/>
              </a:rPr>
              <a:t>研究总结和展望</a:t>
            </a:r>
            <a:endParaRPr lang="zh-CN" altLang="en-US" sz="2800" dirty="0">
              <a:solidFill>
                <a:schemeClr val="tx1">
                  <a:lumMod val="95000"/>
                  <a:lumOff val="5000"/>
                </a:schemeClr>
              </a:solidFill>
              <a:latin typeface="思源黑体 CN Regular" panose="020B0500000000000000" pitchFamily="34" charset="-122"/>
              <a:ea typeface="思源黑体 CN Regular" panose="020B0500000000000000" pitchFamily="34" charset="-122"/>
            </a:endParaRPr>
          </a:p>
        </p:txBody>
      </p:sp>
      <p:sp>
        <p:nvSpPr>
          <p:cNvPr id="4" name="双大括号 3"/>
          <p:cNvSpPr/>
          <p:nvPr/>
        </p:nvSpPr>
        <p:spPr>
          <a:xfrm>
            <a:off x="1161415" y="2022475"/>
            <a:ext cx="4093845" cy="658495"/>
          </a:xfrm>
          <a:prstGeom prst="bracePair">
            <a:avLst/>
          </a:prstGeom>
          <a:ln w="12700">
            <a:solidFill>
              <a:srgbClr val="EEDFBF"/>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双大括号 4"/>
          <p:cNvSpPr/>
          <p:nvPr/>
        </p:nvSpPr>
        <p:spPr>
          <a:xfrm>
            <a:off x="1161415" y="3881755"/>
            <a:ext cx="4093845" cy="658495"/>
          </a:xfrm>
          <a:prstGeom prst="bracePair">
            <a:avLst/>
          </a:prstGeom>
          <a:ln w="12700">
            <a:solidFill>
              <a:srgbClr val="EEDFBF"/>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 name="双大括号 5"/>
          <p:cNvSpPr/>
          <p:nvPr/>
        </p:nvSpPr>
        <p:spPr>
          <a:xfrm>
            <a:off x="6536055" y="3881755"/>
            <a:ext cx="4337050" cy="658495"/>
          </a:xfrm>
          <a:prstGeom prst="bracePair">
            <a:avLst/>
          </a:prstGeom>
          <a:ln w="12700">
            <a:solidFill>
              <a:srgbClr val="EEDFBF"/>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 name="双大括号 6"/>
          <p:cNvSpPr/>
          <p:nvPr/>
        </p:nvSpPr>
        <p:spPr>
          <a:xfrm>
            <a:off x="6536055" y="2032635"/>
            <a:ext cx="4337050" cy="658495"/>
          </a:xfrm>
          <a:prstGeom prst="bracePair">
            <a:avLst/>
          </a:prstGeom>
          <a:ln w="12700">
            <a:solidFill>
              <a:srgbClr val="EEDFBF"/>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653415" cy="653415"/>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任意多边形 15"/>
          <p:cNvSpPr/>
          <p:nvPr/>
        </p:nvSpPr>
        <p:spPr>
          <a:xfrm>
            <a:off x="635" y="5049000"/>
            <a:ext cx="12192000" cy="1600839"/>
          </a:xfrm>
          <a:custGeom>
            <a:avLst/>
            <a:gdLst>
              <a:gd name="connsiteX0" fmla="*/ 0 w 19200"/>
              <a:gd name="connsiteY0" fmla="*/ 8 h 2521"/>
              <a:gd name="connsiteX1" fmla="*/ 19200 w 19200"/>
              <a:gd name="connsiteY1" fmla="*/ 8 h 2521"/>
              <a:gd name="connsiteX2" fmla="*/ 19200 w 19200"/>
              <a:gd name="connsiteY2" fmla="*/ 2521 h 2521"/>
              <a:gd name="connsiteX3" fmla="*/ 0 w 19200"/>
              <a:gd name="connsiteY3" fmla="*/ 2521 h 2521"/>
              <a:gd name="connsiteX4" fmla="*/ 0 w 19200"/>
              <a:gd name="connsiteY4" fmla="*/ 8 h 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521">
                <a:moveTo>
                  <a:pt x="0" y="8"/>
                </a:moveTo>
                <a:cubicBezTo>
                  <a:pt x="5392" y="-235"/>
                  <a:pt x="15720" y="5173"/>
                  <a:pt x="19200" y="8"/>
                </a:cubicBezTo>
                <a:lnTo>
                  <a:pt x="19200" y="2521"/>
                </a:lnTo>
                <a:lnTo>
                  <a:pt x="0" y="2521"/>
                </a:lnTo>
                <a:lnTo>
                  <a:pt x="0" y="8"/>
                </a:lnTo>
                <a:close/>
              </a:path>
            </a:pathLst>
          </a:custGeom>
          <a:solidFill>
            <a:srgbClr val="EEDFB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nvSpPr>
        <p:spPr>
          <a:xfrm flipH="1">
            <a:off x="0" y="4435475"/>
            <a:ext cx="12191365" cy="2422556"/>
          </a:xfrm>
          <a:custGeom>
            <a:avLst/>
            <a:gdLst>
              <a:gd name="connsiteX0" fmla="*/ 0 w 19199"/>
              <a:gd name="connsiteY0" fmla="*/ 0 h 3815"/>
              <a:gd name="connsiteX1" fmla="*/ 19150 w 19199"/>
              <a:gd name="connsiteY1" fmla="*/ 1928 h 3815"/>
              <a:gd name="connsiteX2" fmla="*/ 19199 w 19199"/>
              <a:gd name="connsiteY2" fmla="*/ 1899 h 3815"/>
              <a:gd name="connsiteX3" fmla="*/ 19199 w 19199"/>
              <a:gd name="connsiteY3" fmla="*/ 3711 h 3815"/>
              <a:gd name="connsiteX4" fmla="*/ 0 w 19199"/>
              <a:gd name="connsiteY4" fmla="*/ 3711 h 3815"/>
              <a:gd name="connsiteX5" fmla="*/ 0 w 19199"/>
              <a:gd name="connsiteY5" fmla="*/ 0 h 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9" h="3815">
                <a:moveTo>
                  <a:pt x="0" y="0"/>
                </a:moveTo>
                <a:cubicBezTo>
                  <a:pt x="336" y="3567"/>
                  <a:pt x="13091" y="5470"/>
                  <a:pt x="19150" y="1928"/>
                </a:cubicBezTo>
                <a:lnTo>
                  <a:pt x="19199" y="1899"/>
                </a:lnTo>
                <a:lnTo>
                  <a:pt x="19199" y="3711"/>
                </a:lnTo>
                <a:lnTo>
                  <a:pt x="0" y="3711"/>
                </a:lnTo>
                <a:lnTo>
                  <a:pt x="0" y="0"/>
                </a:lnTo>
                <a:close/>
              </a:path>
            </a:pathLst>
          </a:cu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2" name="任意多边形 11"/>
          <p:cNvSpPr/>
          <p:nvPr/>
        </p:nvSpPr>
        <p:spPr>
          <a:xfrm>
            <a:off x="635" y="5668645"/>
            <a:ext cx="12192000" cy="1189355"/>
          </a:xfrm>
          <a:custGeom>
            <a:avLst/>
            <a:gdLst>
              <a:gd name="connsiteX0" fmla="*/ 0 w 19200"/>
              <a:gd name="connsiteY0" fmla="*/ 0 h 3840"/>
              <a:gd name="connsiteX1" fmla="*/ 19200 w 19200"/>
              <a:gd name="connsiteY1" fmla="*/ 0 h 3840"/>
              <a:gd name="connsiteX2" fmla="*/ 19200 w 19200"/>
              <a:gd name="connsiteY2" fmla="*/ 3840 h 3840"/>
              <a:gd name="connsiteX3" fmla="*/ 0 w 19200"/>
              <a:gd name="connsiteY3" fmla="*/ 3840 h 3840"/>
              <a:gd name="connsiteX4" fmla="*/ 0 w 19200"/>
              <a:gd name="connsiteY4" fmla="*/ 0 h 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3840">
                <a:moveTo>
                  <a:pt x="0" y="0"/>
                </a:moveTo>
                <a:cubicBezTo>
                  <a:pt x="6400" y="0"/>
                  <a:pt x="15072" y="6336"/>
                  <a:pt x="19200" y="0"/>
                </a:cubicBezTo>
                <a:lnTo>
                  <a:pt x="19200" y="3840"/>
                </a:lnTo>
                <a:lnTo>
                  <a:pt x="0" y="3840"/>
                </a:lnTo>
                <a:lnTo>
                  <a:pt x="0" y="0"/>
                </a:lnTo>
                <a:close/>
              </a:path>
            </a:pathLst>
          </a:cu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任意多边形 16"/>
          <p:cNvSpPr/>
          <p:nvPr/>
        </p:nvSpPr>
        <p:spPr>
          <a:xfrm>
            <a:off x="0" y="4603115"/>
            <a:ext cx="2580640" cy="2254885"/>
          </a:xfrm>
          <a:custGeom>
            <a:avLst/>
            <a:gdLst>
              <a:gd name="connisteX0" fmla="*/ 0 w 3850005"/>
              <a:gd name="connsiteY0" fmla="*/ 23220 h 1567540"/>
              <a:gd name="connisteX1" fmla="*/ 568325 w 3850005"/>
              <a:gd name="connsiteY1" fmla="*/ 104500 h 1567540"/>
              <a:gd name="connisteX2" fmla="*/ 791845 w 3850005"/>
              <a:gd name="connsiteY2" fmla="*/ 876660 h 1567540"/>
              <a:gd name="connisteX3" fmla="*/ 2295525 w 3850005"/>
              <a:gd name="connsiteY3" fmla="*/ 1018900 h 1567540"/>
              <a:gd name="connisteX4" fmla="*/ 2945765 w 3850005"/>
              <a:gd name="connsiteY4" fmla="*/ 1354180 h 1567540"/>
              <a:gd name="connisteX5" fmla="*/ 3413125 w 3850005"/>
              <a:gd name="connsiteY5" fmla="*/ 1313540 h 1567540"/>
              <a:gd name="connisteX6" fmla="*/ 3850005 w 3850005"/>
              <a:gd name="connsiteY6" fmla="*/ 1567540 h 156754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3850005" h="1567540">
                <a:moveTo>
                  <a:pt x="0" y="23220"/>
                </a:moveTo>
                <a:cubicBezTo>
                  <a:pt x="109220" y="23855"/>
                  <a:pt x="410210" y="-66315"/>
                  <a:pt x="568325" y="104500"/>
                </a:cubicBezTo>
                <a:cubicBezTo>
                  <a:pt x="726440" y="275315"/>
                  <a:pt x="446405" y="693780"/>
                  <a:pt x="791845" y="876660"/>
                </a:cubicBezTo>
                <a:cubicBezTo>
                  <a:pt x="1137285" y="1059540"/>
                  <a:pt x="1864995" y="923650"/>
                  <a:pt x="2295525" y="1018900"/>
                </a:cubicBezTo>
                <a:cubicBezTo>
                  <a:pt x="2726055" y="1114150"/>
                  <a:pt x="2722245" y="1295125"/>
                  <a:pt x="2945765" y="1354180"/>
                </a:cubicBezTo>
                <a:cubicBezTo>
                  <a:pt x="3169285" y="1413235"/>
                  <a:pt x="3232150" y="1270995"/>
                  <a:pt x="3413125" y="1313540"/>
                </a:cubicBezTo>
                <a:cubicBezTo>
                  <a:pt x="3594100" y="1356085"/>
                  <a:pt x="3771900" y="1516105"/>
                  <a:pt x="3850005" y="156754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任意多边形 17"/>
          <p:cNvSpPr/>
          <p:nvPr/>
        </p:nvSpPr>
        <p:spPr>
          <a:xfrm>
            <a:off x="10586085" y="5476240"/>
            <a:ext cx="1564640" cy="1371600"/>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任意多边形 19"/>
          <p:cNvSpPr/>
          <p:nvPr/>
        </p:nvSpPr>
        <p:spPr>
          <a:xfrm>
            <a:off x="9060180" y="3966845"/>
            <a:ext cx="3090545" cy="2682240"/>
          </a:xfrm>
          <a:custGeom>
            <a:avLst/>
            <a:gdLst>
              <a:gd name="connisteX0" fmla="*/ 3464560 w 3464560"/>
              <a:gd name="connsiteY0" fmla="*/ 0 h 2397911"/>
              <a:gd name="connisteX1" fmla="*/ 2834640 w 3464560"/>
              <a:gd name="connsiteY1" fmla="*/ 548640 h 2397911"/>
              <a:gd name="connisteX2" fmla="*/ 2915920 w 3464560"/>
              <a:gd name="connsiteY2" fmla="*/ 1026160 h 2397911"/>
              <a:gd name="connisteX3" fmla="*/ 2153920 w 3464560"/>
              <a:gd name="connsiteY3" fmla="*/ 1412240 h 2397911"/>
              <a:gd name="connisteX4" fmla="*/ 2275840 w 3464560"/>
              <a:gd name="connsiteY4" fmla="*/ 1971040 h 2397911"/>
              <a:gd name="connisteX5" fmla="*/ 1635760 w 3464560"/>
              <a:gd name="connsiteY5" fmla="*/ 2123440 h 2397911"/>
              <a:gd name="connisteX6" fmla="*/ 1412240 w 3464560"/>
              <a:gd name="connsiteY6" fmla="*/ 2397760 h 2397911"/>
              <a:gd name="connisteX7" fmla="*/ 467360 w 3464560"/>
              <a:gd name="connsiteY7" fmla="*/ 2092960 h 2397911"/>
              <a:gd name="connisteX8" fmla="*/ 0 w 3464560"/>
              <a:gd name="connsiteY8" fmla="*/ 2316480 h 23979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3464560" h="2397911">
                <a:moveTo>
                  <a:pt x="3464560" y="0"/>
                </a:moveTo>
                <a:cubicBezTo>
                  <a:pt x="3336925" y="100330"/>
                  <a:pt x="2944495" y="343535"/>
                  <a:pt x="2834640" y="548640"/>
                </a:cubicBezTo>
                <a:cubicBezTo>
                  <a:pt x="2724785" y="753745"/>
                  <a:pt x="3051810" y="853440"/>
                  <a:pt x="2915920" y="1026160"/>
                </a:cubicBezTo>
                <a:cubicBezTo>
                  <a:pt x="2780030" y="1198880"/>
                  <a:pt x="2282190" y="1223010"/>
                  <a:pt x="2153920" y="1412240"/>
                </a:cubicBezTo>
                <a:cubicBezTo>
                  <a:pt x="2025650" y="1601470"/>
                  <a:pt x="2379345" y="1828800"/>
                  <a:pt x="2275840" y="1971040"/>
                </a:cubicBezTo>
                <a:cubicBezTo>
                  <a:pt x="2172335" y="2113280"/>
                  <a:pt x="1808480" y="2038350"/>
                  <a:pt x="1635760" y="2123440"/>
                </a:cubicBezTo>
                <a:cubicBezTo>
                  <a:pt x="1463040" y="2208530"/>
                  <a:pt x="1645920" y="2404110"/>
                  <a:pt x="1412240" y="2397760"/>
                </a:cubicBezTo>
                <a:cubicBezTo>
                  <a:pt x="1178560" y="2391410"/>
                  <a:pt x="749935" y="2109470"/>
                  <a:pt x="467360" y="2092960"/>
                </a:cubicBezTo>
                <a:cubicBezTo>
                  <a:pt x="184785" y="2076450"/>
                  <a:pt x="74295" y="2265680"/>
                  <a:pt x="0" y="2316480"/>
                </a:cubicBezTo>
              </a:path>
            </a:pathLst>
          </a:custGeom>
          <a:noFill/>
          <a:ln>
            <a:solidFill>
              <a:srgbClr val="3E4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p:nvSpPr>
        <p:spPr>
          <a:xfrm flipH="1">
            <a:off x="2132965" y="5434965"/>
            <a:ext cx="1746885" cy="1412875"/>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0" name="图片 29"/>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5704840" y="1272540"/>
            <a:ext cx="785495" cy="785495"/>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31" name="文本框 30"/>
          <p:cNvSpPr txBox="1"/>
          <p:nvPr/>
        </p:nvSpPr>
        <p:spPr>
          <a:xfrm>
            <a:off x="2011046" y="2404110"/>
            <a:ext cx="8168005" cy="1014730"/>
          </a:xfrm>
          <a:prstGeom prst="rect">
            <a:avLst/>
          </a:prstGeom>
          <a:noFill/>
        </p:spPr>
        <p:txBody>
          <a:bodyPr wrap="square" rtlCol="0">
            <a:spAutoFit/>
          </a:bodyPr>
          <a:p>
            <a:pPr algn="ctr"/>
            <a:r>
              <a:rPr lang="zh-CN" altLang="en-US" sz="6000" dirty="0">
                <a:solidFill>
                  <a:schemeClr val="tx1">
                    <a:lumMod val="95000"/>
                    <a:lumOff val="5000"/>
                  </a:schemeClr>
                </a:solidFill>
                <a:latin typeface="思源黑体 CN Regular" panose="020B0500000000000000" pitchFamily="34" charset="-122"/>
                <a:ea typeface="思源黑体 CN Regular" panose="020B0500000000000000" pitchFamily="34" charset="-122"/>
                <a:sym typeface="+mn-ea"/>
              </a:rPr>
              <a:t>研究背景及意义</a:t>
            </a:r>
            <a:endParaRPr lang="zh-CN" altLang="en-US" sz="6000" spc="500" dirty="0">
              <a:solidFill>
                <a:schemeClr val="tx1">
                  <a:lumMod val="95000"/>
                  <a:lumOff val="5000"/>
                </a:schemeClr>
              </a:solidFill>
              <a:effectLst/>
              <a:uFillTx/>
              <a:latin typeface="思源黑体 CN Regular" panose="020B0500000000000000" pitchFamily="34" charset="-122"/>
              <a:ea typeface="思源黑体 CN Regular" panose="020B0500000000000000" pitchFamily="34" charset="-122"/>
              <a:sym typeface="+mn-ea"/>
            </a:endParaRPr>
          </a:p>
        </p:txBody>
      </p:sp>
      <p:sp>
        <p:nvSpPr>
          <p:cNvPr id="26" name="任意多边形 25"/>
          <p:cNvSpPr/>
          <p:nvPr/>
        </p:nvSpPr>
        <p:spPr>
          <a:xfrm rot="16200000">
            <a:off x="57150" y="33020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任意多边形 27"/>
          <p:cNvSpPr/>
          <p:nvPr/>
        </p:nvSpPr>
        <p:spPr>
          <a:xfrm rot="12240000" flipV="1">
            <a:off x="-185420" y="48768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任意多边形 36"/>
          <p:cNvSpPr/>
          <p:nvPr/>
        </p:nvSpPr>
        <p:spPr>
          <a:xfrm>
            <a:off x="10267315" y="6096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任意多边形 37"/>
          <p:cNvSpPr/>
          <p:nvPr/>
        </p:nvSpPr>
        <p:spPr>
          <a:xfrm rot="17640000" flipV="1">
            <a:off x="10672445" y="3302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1045845" y="659130"/>
            <a:ext cx="193040" cy="193040"/>
          </a:xfrm>
          <a:prstGeom prst="ellipse">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p:nvSpPr>
        <p:spPr>
          <a:xfrm>
            <a:off x="1193800" y="5048885"/>
            <a:ext cx="243840" cy="243840"/>
          </a:xfrm>
          <a:prstGeom prst="ellipse">
            <a:avLst/>
          </a:prstGeom>
          <a:pattFill prst="dkDnDiag">
            <a:fgClr>
              <a:srgbClr val="3E465A"/>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同心圆 40"/>
          <p:cNvSpPr/>
          <p:nvPr/>
        </p:nvSpPr>
        <p:spPr>
          <a:xfrm>
            <a:off x="11478895" y="1151255"/>
            <a:ext cx="253365" cy="253365"/>
          </a:xfrm>
          <a:prstGeom prst="donut">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3850005" y="3646170"/>
            <a:ext cx="4419600" cy="18000"/>
          </a:xfrm>
          <a:prstGeom prst="rect">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481330" cy="481330"/>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10" name="文本框 9"/>
          <p:cNvSpPr txBox="1"/>
          <p:nvPr/>
        </p:nvSpPr>
        <p:spPr>
          <a:xfrm>
            <a:off x="913705" y="22743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研究背景及意义</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pic>
        <p:nvPicPr>
          <p:cNvPr id="2" name="图片 1" descr="pexels-burst-374899"/>
          <p:cNvPicPr>
            <a:picLocks noChangeAspect="1"/>
          </p:cNvPicPr>
          <p:nvPr/>
        </p:nvPicPr>
        <p:blipFill>
          <a:blip r:embed="rId2"/>
          <a:srcRect t="7813" b="7813"/>
          <a:stretch>
            <a:fillRect/>
          </a:stretch>
        </p:blipFill>
        <p:spPr>
          <a:xfrm>
            <a:off x="6633845" y="1370330"/>
            <a:ext cx="4552315" cy="2560955"/>
          </a:xfrm>
          <a:prstGeom prst="rect">
            <a:avLst/>
          </a:prstGeom>
        </p:spPr>
      </p:pic>
      <p:sp>
        <p:nvSpPr>
          <p:cNvPr id="3" name="矩形 2"/>
          <p:cNvSpPr/>
          <p:nvPr/>
        </p:nvSpPr>
        <p:spPr>
          <a:xfrm>
            <a:off x="6634480" y="1370330"/>
            <a:ext cx="4551680" cy="2560955"/>
          </a:xfrm>
          <a:prstGeom prst="rect">
            <a:avLst/>
          </a:prstGeom>
          <a:solidFill>
            <a:srgbClr val="3E465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1288415" y="4425315"/>
            <a:ext cx="1755775" cy="304165"/>
          </a:xfrm>
          <a:prstGeom prst="round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172845" y="4408805"/>
            <a:ext cx="1986915" cy="337185"/>
          </a:xfrm>
          <a:prstGeom prst="rect">
            <a:avLst/>
          </a:prstGeom>
          <a:noFill/>
        </p:spPr>
        <p:txBody>
          <a:bodyPr wrap="square" rtlCol="0">
            <a:spAutoFit/>
          </a:bodyPr>
          <a:p>
            <a:pPr algn="ctr"/>
            <a:r>
              <a:rPr lang="zh-CN" altLang="en-US" sz="1600" spc="200" dirty="0">
                <a:solidFill>
                  <a:schemeClr val="bg1"/>
                </a:solidFill>
                <a:uFillTx/>
                <a:latin typeface="思源黑体 CN ExtraLight" panose="020B0200000000000000" charset="-122"/>
                <a:ea typeface="思源黑体 CN ExtraLight" panose="020B0200000000000000" charset="-122"/>
              </a:rPr>
              <a:t>现状</a:t>
            </a:r>
            <a:endParaRPr lang="zh-CN" altLang="en-US" sz="1600" spc="200" dirty="0">
              <a:solidFill>
                <a:schemeClr val="bg1"/>
              </a:solidFill>
              <a:uFillTx/>
              <a:latin typeface="思源黑体 CN ExtraLight" panose="020B0200000000000000" charset="-122"/>
              <a:ea typeface="思源黑体 CN ExtraLight" panose="020B0200000000000000" charset="-122"/>
            </a:endParaRPr>
          </a:p>
        </p:txBody>
      </p:sp>
      <p:cxnSp>
        <p:nvCxnSpPr>
          <p:cNvPr id="18" name="直接连接符 17"/>
          <p:cNvCxnSpPr/>
          <p:nvPr/>
        </p:nvCxnSpPr>
        <p:spPr>
          <a:xfrm flipH="1">
            <a:off x="3982720" y="4668520"/>
            <a:ext cx="9525" cy="1764000"/>
          </a:xfrm>
          <a:prstGeom prst="line">
            <a:avLst/>
          </a:prstGeom>
          <a:ln w="19050" cmpd="sng">
            <a:solidFill>
              <a:srgbClr val="3E465A"/>
            </a:solidFill>
            <a:prstDash val="soli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96290" y="4948555"/>
            <a:ext cx="2740025" cy="1383665"/>
          </a:xfrm>
          <a:prstGeom prst="rect">
            <a:avLst/>
          </a:prstGeom>
          <a:noFill/>
        </p:spPr>
        <p:txBody>
          <a:bodyPr wrap="square" rtlCol="0">
            <a:spAutoFit/>
          </a:bodyPr>
          <a:p>
            <a:pPr indent="0" algn="ctr" fontAlgn="auto">
              <a:lnSpc>
                <a:spcPct val="200000"/>
              </a:lnSpc>
              <a:buFont typeface="+mj-lt"/>
              <a:buNone/>
            </a:pP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数据中心拥有大量磁盘，一旦发生磁盘故障，会导致数据丢失甚至</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无法恢复。</a:t>
            </a:r>
            <a:endPar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endParaRPr>
          </a:p>
        </p:txBody>
      </p:sp>
      <p:sp>
        <p:nvSpPr>
          <p:cNvPr id="6" name="圆角矩形 5"/>
          <p:cNvSpPr/>
          <p:nvPr/>
        </p:nvSpPr>
        <p:spPr>
          <a:xfrm>
            <a:off x="5179695" y="4425315"/>
            <a:ext cx="1755775" cy="304165"/>
          </a:xfrm>
          <a:prstGeom prst="round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5064125" y="4408805"/>
            <a:ext cx="1986915" cy="337185"/>
          </a:xfrm>
          <a:prstGeom prst="rect">
            <a:avLst/>
          </a:prstGeom>
          <a:noFill/>
        </p:spPr>
        <p:txBody>
          <a:bodyPr wrap="square" rtlCol="0">
            <a:spAutoFit/>
          </a:bodyPr>
          <a:p>
            <a:pPr algn="ctr"/>
            <a:r>
              <a:rPr lang="zh-CN" altLang="en-US" sz="1600" spc="200" dirty="0">
                <a:solidFill>
                  <a:schemeClr val="bg1"/>
                </a:solidFill>
                <a:uFillTx/>
                <a:latin typeface="思源黑体 CN ExtraLight" panose="020B0200000000000000" charset="-122"/>
                <a:ea typeface="思源黑体 CN ExtraLight" panose="020B0200000000000000" charset="-122"/>
              </a:rPr>
              <a:t>背景及意义</a:t>
            </a:r>
            <a:endParaRPr lang="zh-CN" altLang="en-US" sz="1600" spc="200" dirty="0">
              <a:solidFill>
                <a:schemeClr val="bg1"/>
              </a:solidFill>
              <a:uFillTx/>
              <a:latin typeface="思源黑体 CN ExtraLight" panose="020B0200000000000000" charset="-122"/>
              <a:ea typeface="思源黑体 CN ExtraLight" panose="020B0200000000000000" charset="-122"/>
            </a:endParaRPr>
          </a:p>
        </p:txBody>
      </p:sp>
      <p:sp>
        <p:nvSpPr>
          <p:cNvPr id="8" name="文本框 7"/>
          <p:cNvSpPr txBox="1"/>
          <p:nvPr/>
        </p:nvSpPr>
        <p:spPr>
          <a:xfrm>
            <a:off x="4687570" y="4948555"/>
            <a:ext cx="2740025" cy="1383665"/>
          </a:xfrm>
          <a:prstGeom prst="rect">
            <a:avLst/>
          </a:prstGeom>
          <a:noFill/>
        </p:spPr>
        <p:txBody>
          <a:bodyPr wrap="square" rtlCol="0">
            <a:spAutoFit/>
          </a:bodyPr>
          <a:p>
            <a:pPr indent="0" algn="ctr" fontAlgn="auto">
              <a:lnSpc>
                <a:spcPct val="200000"/>
              </a:lnSpc>
              <a:buFont typeface="+mj-lt"/>
              <a:buNone/>
            </a:pP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数据中心的磁盘代数更迭，会出现少数磁盘，导致传统的</a:t>
            </a:r>
            <a:r>
              <a:rPr lang="en-US" altLang="zh-CN"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ML</a:t>
            </a: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预测方法可靠性不足。</a:t>
            </a:r>
            <a:endPar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endParaRPr>
          </a:p>
        </p:txBody>
      </p:sp>
      <p:cxnSp>
        <p:nvCxnSpPr>
          <p:cNvPr id="11" name="直接连接符 10"/>
          <p:cNvCxnSpPr/>
          <p:nvPr/>
        </p:nvCxnSpPr>
        <p:spPr>
          <a:xfrm flipH="1">
            <a:off x="7975600" y="4668520"/>
            <a:ext cx="9525" cy="1764000"/>
          </a:xfrm>
          <a:prstGeom prst="line">
            <a:avLst/>
          </a:prstGeom>
          <a:ln w="19050" cmpd="sng">
            <a:solidFill>
              <a:srgbClr val="3E465A"/>
            </a:solidFill>
            <a:prstDash val="solid"/>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5179695" y="4425315"/>
            <a:ext cx="1755775" cy="304165"/>
          </a:xfrm>
          <a:prstGeom prst="round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5064125" y="4392295"/>
            <a:ext cx="1986915" cy="337185"/>
          </a:xfrm>
          <a:prstGeom prst="rect">
            <a:avLst/>
          </a:prstGeom>
          <a:noFill/>
        </p:spPr>
        <p:txBody>
          <a:bodyPr wrap="square" rtlCol="0">
            <a:spAutoFit/>
          </a:bodyPr>
          <a:p>
            <a:pPr algn="ctr"/>
            <a:r>
              <a:rPr lang="zh-CN" altLang="en-US" sz="1600" spc="200" dirty="0">
                <a:solidFill>
                  <a:schemeClr val="bg1"/>
                </a:solidFill>
                <a:uFillTx/>
                <a:latin typeface="思源黑体 CN ExtraLight" panose="020B0200000000000000" charset="-122"/>
                <a:ea typeface="思源黑体 CN ExtraLight" panose="020B0200000000000000" charset="-122"/>
              </a:rPr>
              <a:t>难点</a:t>
            </a:r>
            <a:endParaRPr lang="zh-CN" altLang="en-US" sz="1600" spc="200" dirty="0">
              <a:solidFill>
                <a:schemeClr val="bg1"/>
              </a:solidFill>
              <a:uFillTx/>
              <a:latin typeface="思源黑体 CN ExtraLight" panose="020B0200000000000000" charset="-122"/>
              <a:ea typeface="思源黑体 CN ExtraLight" panose="020B0200000000000000" charset="-122"/>
            </a:endParaRPr>
          </a:p>
        </p:txBody>
      </p:sp>
      <p:sp>
        <p:nvSpPr>
          <p:cNvPr id="16" name="圆角矩形 15"/>
          <p:cNvSpPr/>
          <p:nvPr/>
        </p:nvSpPr>
        <p:spPr>
          <a:xfrm>
            <a:off x="8979535" y="4425315"/>
            <a:ext cx="1755775" cy="304165"/>
          </a:xfrm>
          <a:prstGeom prst="round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8863965" y="4408805"/>
            <a:ext cx="1986915" cy="337185"/>
          </a:xfrm>
          <a:prstGeom prst="rect">
            <a:avLst/>
          </a:prstGeom>
          <a:noFill/>
        </p:spPr>
        <p:txBody>
          <a:bodyPr wrap="square" rtlCol="0">
            <a:spAutoFit/>
          </a:bodyPr>
          <a:p>
            <a:pPr algn="ctr"/>
            <a:r>
              <a:rPr lang="zh-CN" altLang="en-US" sz="1600" spc="200" dirty="0">
                <a:solidFill>
                  <a:schemeClr val="bg1"/>
                </a:solidFill>
                <a:uFillTx/>
                <a:latin typeface="思源黑体 CN ExtraLight" panose="020B0200000000000000" charset="-122"/>
                <a:ea typeface="思源黑体 CN ExtraLight" panose="020B0200000000000000" charset="-122"/>
              </a:rPr>
              <a:t>意义及作用</a:t>
            </a:r>
            <a:endParaRPr lang="zh-CN" altLang="en-US" sz="1600" spc="200" dirty="0">
              <a:solidFill>
                <a:schemeClr val="bg1"/>
              </a:solidFill>
              <a:uFillTx/>
              <a:latin typeface="思源黑体 CN ExtraLight" panose="020B0200000000000000" charset="-122"/>
              <a:ea typeface="思源黑体 CN ExtraLight" panose="020B0200000000000000" charset="-122"/>
            </a:endParaRPr>
          </a:p>
        </p:txBody>
      </p:sp>
      <p:sp>
        <p:nvSpPr>
          <p:cNvPr id="19" name="文本框 18"/>
          <p:cNvSpPr txBox="1"/>
          <p:nvPr/>
        </p:nvSpPr>
        <p:spPr>
          <a:xfrm>
            <a:off x="8487410" y="4948555"/>
            <a:ext cx="2740025" cy="1814830"/>
          </a:xfrm>
          <a:prstGeom prst="rect">
            <a:avLst/>
          </a:prstGeom>
          <a:noFill/>
        </p:spPr>
        <p:txBody>
          <a:bodyPr wrap="square" rtlCol="0">
            <a:spAutoFit/>
          </a:bodyPr>
          <a:p>
            <a:pPr indent="0" algn="ctr" fontAlgn="auto">
              <a:lnSpc>
                <a:spcPct val="200000"/>
              </a:lnSpc>
              <a:buFont typeface="+mj-lt"/>
              <a:buNone/>
            </a:pPr>
            <a:r>
              <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rPr>
              <a:t>通过提高对磁盘故障预测的准确率，从而很大程度上减少因为磁盘故障导致的数据丢失。</a:t>
            </a:r>
            <a:endParaRPr lang="zh-CN" altLang="en-US" sz="1400" spc="200" dirty="0">
              <a:solidFill>
                <a:schemeClr val="tx1">
                  <a:lumMod val="75000"/>
                  <a:lumOff val="25000"/>
                </a:schemeClr>
              </a:solidFill>
              <a:uFillTx/>
              <a:latin typeface="思源黑体 CN ExtraLight" panose="020B0200000000000000" charset="-122"/>
              <a:ea typeface="思源黑体 CN ExtraLight" panose="020B0200000000000000" charset="-122"/>
            </a:endParaRPr>
          </a:p>
        </p:txBody>
      </p:sp>
      <p:sp>
        <p:nvSpPr>
          <p:cNvPr id="26" name="文本框 25"/>
          <p:cNvSpPr txBox="1"/>
          <p:nvPr/>
        </p:nvSpPr>
        <p:spPr>
          <a:xfrm>
            <a:off x="8117728" y="1604113"/>
            <a:ext cx="3089387" cy="398780"/>
          </a:xfrm>
          <a:prstGeom prst="rect">
            <a:avLst/>
          </a:prstGeom>
          <a:noFill/>
          <a:ln>
            <a:noFill/>
          </a:ln>
        </p:spPr>
        <p:txBody>
          <a:bodyPr wrap="square" rtlCol="0">
            <a:spAutoFit/>
          </a:bodyPr>
          <a:p>
            <a:pPr algn="r"/>
            <a:r>
              <a:rPr lang="zh-CN" altLang="en-US" sz="2000" dirty="0">
                <a:solidFill>
                  <a:schemeClr val="bg1"/>
                </a:solidFill>
                <a:latin typeface="思源黑体 CN ExtraLight" panose="020B0200000000000000" charset="-122"/>
                <a:ea typeface="思源黑体 CN ExtraLight" panose="020B0200000000000000" charset="-122"/>
              </a:rPr>
              <a:t>研究背景及意义</a:t>
            </a:r>
            <a:endParaRPr lang="zh-CN" altLang="en-US" sz="2000" dirty="0">
              <a:solidFill>
                <a:schemeClr val="bg1"/>
              </a:solidFill>
              <a:latin typeface="思源黑体 CN ExtraLight" panose="020B0200000000000000" charset="-122"/>
              <a:ea typeface="思源黑体 CN ExtraLight" panose="020B0200000000000000" charset="-122"/>
            </a:endParaRPr>
          </a:p>
        </p:txBody>
      </p:sp>
      <p:sp>
        <p:nvSpPr>
          <p:cNvPr id="27" name="文本框 26"/>
          <p:cNvSpPr txBox="1"/>
          <p:nvPr/>
        </p:nvSpPr>
        <p:spPr>
          <a:xfrm>
            <a:off x="8328660" y="2161540"/>
            <a:ext cx="2878455" cy="460375"/>
          </a:xfrm>
          <a:prstGeom prst="rect">
            <a:avLst/>
          </a:prstGeom>
          <a:noFill/>
          <a:ln>
            <a:noFill/>
          </a:ln>
        </p:spPr>
        <p:txBody>
          <a:bodyPr wrap="square" rtlCol="0">
            <a:spAutoFit/>
          </a:bodyPr>
          <a:p>
            <a:pPr algn="r"/>
            <a:r>
              <a:rPr lang="zh-CN" altLang="en-US" sz="1200" spc="200" dirty="0">
                <a:solidFill>
                  <a:schemeClr val="bg1"/>
                </a:solidFill>
                <a:uFillTx/>
                <a:latin typeface="思源黑体 CN Light" panose="020B0300000000000000" charset="-122"/>
                <a:ea typeface="思源黑体 CN Light" panose="020B0300000000000000" charset="-122"/>
              </a:rPr>
              <a:t>Research background and significance</a:t>
            </a:r>
            <a:endParaRPr lang="zh-CN" altLang="en-US" sz="1200" spc="200" dirty="0">
              <a:solidFill>
                <a:schemeClr val="bg1"/>
              </a:solidFill>
              <a:uFillTx/>
              <a:latin typeface="思源黑体 CN Light" panose="020B0300000000000000" charset="-122"/>
              <a:ea typeface="思源黑体 CN Light" panose="020B0300000000000000" charset="-122"/>
            </a:endParaRP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任意多边形 15"/>
          <p:cNvSpPr/>
          <p:nvPr/>
        </p:nvSpPr>
        <p:spPr>
          <a:xfrm>
            <a:off x="635" y="5049000"/>
            <a:ext cx="12192000" cy="1600839"/>
          </a:xfrm>
          <a:custGeom>
            <a:avLst/>
            <a:gdLst>
              <a:gd name="connsiteX0" fmla="*/ 0 w 19200"/>
              <a:gd name="connsiteY0" fmla="*/ 8 h 2521"/>
              <a:gd name="connsiteX1" fmla="*/ 19200 w 19200"/>
              <a:gd name="connsiteY1" fmla="*/ 8 h 2521"/>
              <a:gd name="connsiteX2" fmla="*/ 19200 w 19200"/>
              <a:gd name="connsiteY2" fmla="*/ 2521 h 2521"/>
              <a:gd name="connsiteX3" fmla="*/ 0 w 19200"/>
              <a:gd name="connsiteY3" fmla="*/ 2521 h 2521"/>
              <a:gd name="connsiteX4" fmla="*/ 0 w 19200"/>
              <a:gd name="connsiteY4" fmla="*/ 8 h 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521">
                <a:moveTo>
                  <a:pt x="0" y="8"/>
                </a:moveTo>
                <a:cubicBezTo>
                  <a:pt x="5392" y="-235"/>
                  <a:pt x="15720" y="5173"/>
                  <a:pt x="19200" y="8"/>
                </a:cubicBezTo>
                <a:lnTo>
                  <a:pt x="19200" y="2521"/>
                </a:lnTo>
                <a:lnTo>
                  <a:pt x="0" y="2521"/>
                </a:lnTo>
                <a:lnTo>
                  <a:pt x="0" y="8"/>
                </a:lnTo>
                <a:close/>
              </a:path>
            </a:pathLst>
          </a:custGeom>
          <a:solidFill>
            <a:srgbClr val="EEDFB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nvSpPr>
        <p:spPr>
          <a:xfrm flipH="1">
            <a:off x="0" y="4435475"/>
            <a:ext cx="12191365" cy="2422556"/>
          </a:xfrm>
          <a:custGeom>
            <a:avLst/>
            <a:gdLst>
              <a:gd name="connsiteX0" fmla="*/ 0 w 19199"/>
              <a:gd name="connsiteY0" fmla="*/ 0 h 3815"/>
              <a:gd name="connsiteX1" fmla="*/ 19150 w 19199"/>
              <a:gd name="connsiteY1" fmla="*/ 1928 h 3815"/>
              <a:gd name="connsiteX2" fmla="*/ 19199 w 19199"/>
              <a:gd name="connsiteY2" fmla="*/ 1899 h 3815"/>
              <a:gd name="connsiteX3" fmla="*/ 19199 w 19199"/>
              <a:gd name="connsiteY3" fmla="*/ 3711 h 3815"/>
              <a:gd name="connsiteX4" fmla="*/ 0 w 19199"/>
              <a:gd name="connsiteY4" fmla="*/ 3711 h 3815"/>
              <a:gd name="connsiteX5" fmla="*/ 0 w 19199"/>
              <a:gd name="connsiteY5" fmla="*/ 0 h 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9" h="3815">
                <a:moveTo>
                  <a:pt x="0" y="0"/>
                </a:moveTo>
                <a:cubicBezTo>
                  <a:pt x="336" y="3567"/>
                  <a:pt x="13091" y="5470"/>
                  <a:pt x="19150" y="1928"/>
                </a:cubicBezTo>
                <a:lnTo>
                  <a:pt x="19199" y="1899"/>
                </a:lnTo>
                <a:lnTo>
                  <a:pt x="19199" y="3711"/>
                </a:lnTo>
                <a:lnTo>
                  <a:pt x="0" y="3711"/>
                </a:lnTo>
                <a:lnTo>
                  <a:pt x="0" y="0"/>
                </a:lnTo>
                <a:close/>
              </a:path>
            </a:pathLst>
          </a:cu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2" name="任意多边形 11"/>
          <p:cNvSpPr/>
          <p:nvPr/>
        </p:nvSpPr>
        <p:spPr>
          <a:xfrm>
            <a:off x="635" y="5668645"/>
            <a:ext cx="12192000" cy="1189355"/>
          </a:xfrm>
          <a:custGeom>
            <a:avLst/>
            <a:gdLst>
              <a:gd name="connsiteX0" fmla="*/ 0 w 19200"/>
              <a:gd name="connsiteY0" fmla="*/ 0 h 3840"/>
              <a:gd name="connsiteX1" fmla="*/ 19200 w 19200"/>
              <a:gd name="connsiteY1" fmla="*/ 0 h 3840"/>
              <a:gd name="connsiteX2" fmla="*/ 19200 w 19200"/>
              <a:gd name="connsiteY2" fmla="*/ 3840 h 3840"/>
              <a:gd name="connsiteX3" fmla="*/ 0 w 19200"/>
              <a:gd name="connsiteY3" fmla="*/ 3840 h 3840"/>
              <a:gd name="connsiteX4" fmla="*/ 0 w 19200"/>
              <a:gd name="connsiteY4" fmla="*/ 0 h 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3840">
                <a:moveTo>
                  <a:pt x="0" y="0"/>
                </a:moveTo>
                <a:cubicBezTo>
                  <a:pt x="6400" y="0"/>
                  <a:pt x="15072" y="6336"/>
                  <a:pt x="19200" y="0"/>
                </a:cubicBezTo>
                <a:lnTo>
                  <a:pt x="19200" y="3840"/>
                </a:lnTo>
                <a:lnTo>
                  <a:pt x="0" y="3840"/>
                </a:lnTo>
                <a:lnTo>
                  <a:pt x="0" y="0"/>
                </a:lnTo>
                <a:close/>
              </a:path>
            </a:pathLst>
          </a:cu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任意多边形 16"/>
          <p:cNvSpPr/>
          <p:nvPr/>
        </p:nvSpPr>
        <p:spPr>
          <a:xfrm>
            <a:off x="0" y="4603115"/>
            <a:ext cx="2580640" cy="2254885"/>
          </a:xfrm>
          <a:custGeom>
            <a:avLst/>
            <a:gdLst>
              <a:gd name="connisteX0" fmla="*/ 0 w 3850005"/>
              <a:gd name="connsiteY0" fmla="*/ 23220 h 1567540"/>
              <a:gd name="connisteX1" fmla="*/ 568325 w 3850005"/>
              <a:gd name="connsiteY1" fmla="*/ 104500 h 1567540"/>
              <a:gd name="connisteX2" fmla="*/ 791845 w 3850005"/>
              <a:gd name="connsiteY2" fmla="*/ 876660 h 1567540"/>
              <a:gd name="connisteX3" fmla="*/ 2295525 w 3850005"/>
              <a:gd name="connsiteY3" fmla="*/ 1018900 h 1567540"/>
              <a:gd name="connisteX4" fmla="*/ 2945765 w 3850005"/>
              <a:gd name="connsiteY4" fmla="*/ 1354180 h 1567540"/>
              <a:gd name="connisteX5" fmla="*/ 3413125 w 3850005"/>
              <a:gd name="connsiteY5" fmla="*/ 1313540 h 1567540"/>
              <a:gd name="connisteX6" fmla="*/ 3850005 w 3850005"/>
              <a:gd name="connsiteY6" fmla="*/ 1567540 h 156754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3850005" h="1567540">
                <a:moveTo>
                  <a:pt x="0" y="23220"/>
                </a:moveTo>
                <a:cubicBezTo>
                  <a:pt x="109220" y="23855"/>
                  <a:pt x="410210" y="-66315"/>
                  <a:pt x="568325" y="104500"/>
                </a:cubicBezTo>
                <a:cubicBezTo>
                  <a:pt x="726440" y="275315"/>
                  <a:pt x="446405" y="693780"/>
                  <a:pt x="791845" y="876660"/>
                </a:cubicBezTo>
                <a:cubicBezTo>
                  <a:pt x="1137285" y="1059540"/>
                  <a:pt x="1864995" y="923650"/>
                  <a:pt x="2295525" y="1018900"/>
                </a:cubicBezTo>
                <a:cubicBezTo>
                  <a:pt x="2726055" y="1114150"/>
                  <a:pt x="2722245" y="1295125"/>
                  <a:pt x="2945765" y="1354180"/>
                </a:cubicBezTo>
                <a:cubicBezTo>
                  <a:pt x="3169285" y="1413235"/>
                  <a:pt x="3232150" y="1270995"/>
                  <a:pt x="3413125" y="1313540"/>
                </a:cubicBezTo>
                <a:cubicBezTo>
                  <a:pt x="3594100" y="1356085"/>
                  <a:pt x="3771900" y="1516105"/>
                  <a:pt x="3850005" y="156754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任意多边形 17"/>
          <p:cNvSpPr/>
          <p:nvPr/>
        </p:nvSpPr>
        <p:spPr>
          <a:xfrm>
            <a:off x="10586085" y="5476240"/>
            <a:ext cx="1564640" cy="1371600"/>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任意多边形 19"/>
          <p:cNvSpPr/>
          <p:nvPr/>
        </p:nvSpPr>
        <p:spPr>
          <a:xfrm>
            <a:off x="9060180" y="3966845"/>
            <a:ext cx="3090545" cy="2682240"/>
          </a:xfrm>
          <a:custGeom>
            <a:avLst/>
            <a:gdLst>
              <a:gd name="connisteX0" fmla="*/ 3464560 w 3464560"/>
              <a:gd name="connsiteY0" fmla="*/ 0 h 2397911"/>
              <a:gd name="connisteX1" fmla="*/ 2834640 w 3464560"/>
              <a:gd name="connsiteY1" fmla="*/ 548640 h 2397911"/>
              <a:gd name="connisteX2" fmla="*/ 2915920 w 3464560"/>
              <a:gd name="connsiteY2" fmla="*/ 1026160 h 2397911"/>
              <a:gd name="connisteX3" fmla="*/ 2153920 w 3464560"/>
              <a:gd name="connsiteY3" fmla="*/ 1412240 h 2397911"/>
              <a:gd name="connisteX4" fmla="*/ 2275840 w 3464560"/>
              <a:gd name="connsiteY4" fmla="*/ 1971040 h 2397911"/>
              <a:gd name="connisteX5" fmla="*/ 1635760 w 3464560"/>
              <a:gd name="connsiteY5" fmla="*/ 2123440 h 2397911"/>
              <a:gd name="connisteX6" fmla="*/ 1412240 w 3464560"/>
              <a:gd name="connsiteY6" fmla="*/ 2397760 h 2397911"/>
              <a:gd name="connisteX7" fmla="*/ 467360 w 3464560"/>
              <a:gd name="connsiteY7" fmla="*/ 2092960 h 2397911"/>
              <a:gd name="connisteX8" fmla="*/ 0 w 3464560"/>
              <a:gd name="connsiteY8" fmla="*/ 2316480 h 23979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3464560" h="2397911">
                <a:moveTo>
                  <a:pt x="3464560" y="0"/>
                </a:moveTo>
                <a:cubicBezTo>
                  <a:pt x="3336925" y="100330"/>
                  <a:pt x="2944495" y="343535"/>
                  <a:pt x="2834640" y="548640"/>
                </a:cubicBezTo>
                <a:cubicBezTo>
                  <a:pt x="2724785" y="753745"/>
                  <a:pt x="3051810" y="853440"/>
                  <a:pt x="2915920" y="1026160"/>
                </a:cubicBezTo>
                <a:cubicBezTo>
                  <a:pt x="2780030" y="1198880"/>
                  <a:pt x="2282190" y="1223010"/>
                  <a:pt x="2153920" y="1412240"/>
                </a:cubicBezTo>
                <a:cubicBezTo>
                  <a:pt x="2025650" y="1601470"/>
                  <a:pt x="2379345" y="1828800"/>
                  <a:pt x="2275840" y="1971040"/>
                </a:cubicBezTo>
                <a:cubicBezTo>
                  <a:pt x="2172335" y="2113280"/>
                  <a:pt x="1808480" y="2038350"/>
                  <a:pt x="1635760" y="2123440"/>
                </a:cubicBezTo>
                <a:cubicBezTo>
                  <a:pt x="1463040" y="2208530"/>
                  <a:pt x="1645920" y="2404110"/>
                  <a:pt x="1412240" y="2397760"/>
                </a:cubicBezTo>
                <a:cubicBezTo>
                  <a:pt x="1178560" y="2391410"/>
                  <a:pt x="749935" y="2109470"/>
                  <a:pt x="467360" y="2092960"/>
                </a:cubicBezTo>
                <a:cubicBezTo>
                  <a:pt x="184785" y="2076450"/>
                  <a:pt x="74295" y="2265680"/>
                  <a:pt x="0" y="2316480"/>
                </a:cubicBezTo>
              </a:path>
            </a:pathLst>
          </a:custGeom>
          <a:noFill/>
          <a:ln>
            <a:solidFill>
              <a:srgbClr val="3E4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p:nvSpPr>
        <p:spPr>
          <a:xfrm flipH="1">
            <a:off x="2132965" y="5434965"/>
            <a:ext cx="1746885" cy="1412875"/>
          </a:xfrm>
          <a:custGeom>
            <a:avLst/>
            <a:gdLst>
              <a:gd name="connisteX0" fmla="*/ 1564640 w 1564640"/>
              <a:gd name="connsiteY0" fmla="*/ 0 h 1371600"/>
              <a:gd name="connisteX1" fmla="*/ 985520 w 1564640"/>
              <a:gd name="connsiteY1" fmla="*/ 477520 h 1371600"/>
              <a:gd name="connisteX2" fmla="*/ 1188720 w 1564640"/>
              <a:gd name="connsiteY2" fmla="*/ 985520 h 1371600"/>
              <a:gd name="connisteX3" fmla="*/ 457200 w 1564640"/>
              <a:gd name="connsiteY3" fmla="*/ 1148080 h 1371600"/>
              <a:gd name="connisteX4" fmla="*/ 0 w 1564640"/>
              <a:gd name="connsiteY4" fmla="*/ 1371600 h 1371600"/>
              <a:gd name="connisteX5" fmla="*/ -40640 w 1564640"/>
              <a:gd name="connsiteY5" fmla="*/ 1361440 h 137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564640" h="1371600">
                <a:moveTo>
                  <a:pt x="1564640" y="0"/>
                </a:moveTo>
                <a:cubicBezTo>
                  <a:pt x="1444625" y="85090"/>
                  <a:pt x="1060450" y="280670"/>
                  <a:pt x="985520" y="477520"/>
                </a:cubicBezTo>
                <a:cubicBezTo>
                  <a:pt x="910590" y="674370"/>
                  <a:pt x="1294130" y="851535"/>
                  <a:pt x="1188720" y="985520"/>
                </a:cubicBezTo>
                <a:cubicBezTo>
                  <a:pt x="1083310" y="1119505"/>
                  <a:pt x="694690" y="1070610"/>
                  <a:pt x="457200" y="1148080"/>
                </a:cubicBezTo>
                <a:cubicBezTo>
                  <a:pt x="219710" y="1225550"/>
                  <a:pt x="99695" y="1329055"/>
                  <a:pt x="0" y="1371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0" name="图片 29"/>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5704840" y="1272540"/>
            <a:ext cx="785495" cy="785495"/>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31" name="文本框 30"/>
          <p:cNvSpPr txBox="1"/>
          <p:nvPr/>
        </p:nvSpPr>
        <p:spPr>
          <a:xfrm>
            <a:off x="2011046" y="2404110"/>
            <a:ext cx="8168005" cy="1014730"/>
          </a:xfrm>
          <a:prstGeom prst="rect">
            <a:avLst/>
          </a:prstGeom>
          <a:noFill/>
        </p:spPr>
        <p:txBody>
          <a:bodyPr wrap="square" rtlCol="0">
            <a:spAutoFit/>
          </a:bodyPr>
          <a:p>
            <a:pPr algn="ctr"/>
            <a:r>
              <a:rPr lang="zh-CN" altLang="en-US" sz="6000" dirty="0">
                <a:solidFill>
                  <a:schemeClr val="tx1">
                    <a:lumMod val="95000"/>
                    <a:lumOff val="5000"/>
                  </a:schemeClr>
                </a:solidFill>
                <a:latin typeface="思源黑体 CN Regular" panose="020B0500000000000000" pitchFamily="34" charset="-122"/>
                <a:ea typeface="思源黑体 CN Regular" panose="020B0500000000000000" pitchFamily="34" charset="-122"/>
                <a:sym typeface="+mn-ea"/>
              </a:rPr>
              <a:t>研究过程与方法</a:t>
            </a:r>
            <a:endParaRPr lang="zh-CN" altLang="en-US" sz="6000" dirty="0">
              <a:solidFill>
                <a:schemeClr val="tx1">
                  <a:lumMod val="95000"/>
                  <a:lumOff val="5000"/>
                </a:schemeClr>
              </a:solidFill>
              <a:latin typeface="思源黑体 CN Regular" panose="020B0500000000000000" pitchFamily="34" charset="-122"/>
              <a:ea typeface="思源黑体 CN Regular" panose="020B0500000000000000" pitchFamily="34" charset="-122"/>
              <a:sym typeface="+mn-ea"/>
            </a:endParaRPr>
          </a:p>
        </p:txBody>
      </p:sp>
      <p:sp>
        <p:nvSpPr>
          <p:cNvPr id="26" name="任意多边形 25"/>
          <p:cNvSpPr/>
          <p:nvPr/>
        </p:nvSpPr>
        <p:spPr>
          <a:xfrm rot="16200000">
            <a:off x="57150" y="33020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任意多边形 27"/>
          <p:cNvSpPr/>
          <p:nvPr/>
        </p:nvSpPr>
        <p:spPr>
          <a:xfrm rot="12240000" flipV="1">
            <a:off x="-185420" y="48768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任意多边形 36"/>
          <p:cNvSpPr/>
          <p:nvPr/>
        </p:nvSpPr>
        <p:spPr>
          <a:xfrm>
            <a:off x="10267315" y="60960"/>
            <a:ext cx="1883410" cy="1222375"/>
          </a:xfrm>
          <a:custGeom>
            <a:avLst/>
            <a:gdLst>
              <a:gd name="connisteX0" fmla="*/ 1330960 w 1330960"/>
              <a:gd name="connsiteY0" fmla="*/ 0 h 863600"/>
              <a:gd name="connisteX1" fmla="*/ 1066800 w 1330960"/>
              <a:gd name="connsiteY1" fmla="*/ 325120 h 863600"/>
              <a:gd name="connisteX2" fmla="*/ 619760 w 1330960"/>
              <a:gd name="connsiteY2" fmla="*/ 213360 h 863600"/>
              <a:gd name="connisteX3" fmla="*/ 609600 w 1330960"/>
              <a:gd name="connsiteY3" fmla="*/ 731520 h 863600"/>
              <a:gd name="connisteX4" fmla="*/ 142240 w 1330960"/>
              <a:gd name="connsiteY4" fmla="*/ 762000 h 863600"/>
              <a:gd name="connisteX5" fmla="*/ 0 w 1330960"/>
              <a:gd name="connsiteY5" fmla="*/ 863600 h 86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0960" h="863600">
                <a:moveTo>
                  <a:pt x="1330960" y="0"/>
                </a:moveTo>
                <a:cubicBezTo>
                  <a:pt x="1287145" y="67310"/>
                  <a:pt x="1209040" y="282575"/>
                  <a:pt x="1066800" y="325120"/>
                </a:cubicBezTo>
                <a:cubicBezTo>
                  <a:pt x="924560" y="367665"/>
                  <a:pt x="711200" y="132080"/>
                  <a:pt x="619760" y="213360"/>
                </a:cubicBezTo>
                <a:cubicBezTo>
                  <a:pt x="528320" y="294640"/>
                  <a:pt x="704850" y="621665"/>
                  <a:pt x="609600" y="731520"/>
                </a:cubicBezTo>
                <a:cubicBezTo>
                  <a:pt x="514350" y="841375"/>
                  <a:pt x="264160" y="735330"/>
                  <a:pt x="142240" y="762000"/>
                </a:cubicBezTo>
                <a:cubicBezTo>
                  <a:pt x="20320" y="788670"/>
                  <a:pt x="19050" y="843915"/>
                  <a:pt x="0" y="863600"/>
                </a:cubicBezTo>
              </a:path>
            </a:pathLst>
          </a:custGeom>
          <a:noFill/>
          <a:ln>
            <a:solidFill>
              <a:srgbClr val="ECE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任意多边形 37"/>
          <p:cNvSpPr/>
          <p:nvPr/>
        </p:nvSpPr>
        <p:spPr>
          <a:xfrm rot="17640000" flipV="1">
            <a:off x="10672445" y="33020"/>
            <a:ext cx="1073150" cy="666750"/>
          </a:xfrm>
          <a:custGeom>
            <a:avLst/>
            <a:gdLst>
              <a:gd name="connisteX0" fmla="*/ 50468 w 2194228"/>
              <a:gd name="connsiteY0" fmla="*/ 1167130 h 1167130"/>
              <a:gd name="connisteX1" fmla="*/ 50468 w 2194228"/>
              <a:gd name="connsiteY1" fmla="*/ 547370 h 1167130"/>
              <a:gd name="connisteX2" fmla="*/ 588948 w 2194228"/>
              <a:gd name="connsiteY2" fmla="*/ 608330 h 1167130"/>
              <a:gd name="connisteX3" fmla="*/ 873428 w 2194228"/>
              <a:gd name="connsiteY3" fmla="*/ 496570 h 1167130"/>
              <a:gd name="connisteX4" fmla="*/ 954708 w 2194228"/>
              <a:gd name="connsiteY4" fmla="*/ 151130 h 1167130"/>
              <a:gd name="connisteX5" fmla="*/ 1686228 w 2194228"/>
              <a:gd name="connsiteY5" fmla="*/ 201930 h 1167130"/>
              <a:gd name="connisteX6" fmla="*/ 2194228 w 2194228"/>
              <a:gd name="connsiteY6" fmla="*/ 0 h 11671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194228" h="1167130">
                <a:moveTo>
                  <a:pt x="50468" y="1167130"/>
                </a:moveTo>
                <a:cubicBezTo>
                  <a:pt x="39673" y="1042035"/>
                  <a:pt x="-57482" y="659130"/>
                  <a:pt x="50468" y="547370"/>
                </a:cubicBezTo>
                <a:cubicBezTo>
                  <a:pt x="158418" y="435610"/>
                  <a:pt x="424483" y="618490"/>
                  <a:pt x="588948" y="608330"/>
                </a:cubicBezTo>
                <a:cubicBezTo>
                  <a:pt x="753413" y="598170"/>
                  <a:pt x="800403" y="588010"/>
                  <a:pt x="873428" y="496570"/>
                </a:cubicBezTo>
                <a:cubicBezTo>
                  <a:pt x="946453" y="405130"/>
                  <a:pt x="792148" y="210185"/>
                  <a:pt x="954708" y="151130"/>
                </a:cubicBezTo>
                <a:cubicBezTo>
                  <a:pt x="1117268" y="92075"/>
                  <a:pt x="1438578" y="232410"/>
                  <a:pt x="1686228" y="201930"/>
                </a:cubicBezTo>
                <a:cubicBezTo>
                  <a:pt x="1933878" y="171450"/>
                  <a:pt x="2107233" y="41275"/>
                  <a:pt x="2194228" y="0"/>
                </a:cubicBezTo>
              </a:path>
            </a:pathLst>
          </a:custGeom>
          <a:noFill/>
          <a:ln>
            <a:solidFill>
              <a:srgbClr val="EE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1045845" y="659130"/>
            <a:ext cx="193040" cy="193040"/>
          </a:xfrm>
          <a:prstGeom prst="ellipse">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p:nvSpPr>
        <p:spPr>
          <a:xfrm>
            <a:off x="1193800" y="5048885"/>
            <a:ext cx="243840" cy="243840"/>
          </a:xfrm>
          <a:prstGeom prst="ellipse">
            <a:avLst/>
          </a:prstGeom>
          <a:pattFill prst="dkDnDiag">
            <a:fgClr>
              <a:srgbClr val="3E465A"/>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同心圆 40"/>
          <p:cNvSpPr/>
          <p:nvPr/>
        </p:nvSpPr>
        <p:spPr>
          <a:xfrm>
            <a:off x="11478895" y="1151255"/>
            <a:ext cx="253365" cy="253365"/>
          </a:xfrm>
          <a:prstGeom prst="donut">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3850005" y="3646170"/>
            <a:ext cx="4419600" cy="18000"/>
          </a:xfrm>
          <a:prstGeom prst="rect">
            <a:avLst/>
          </a:prstGeom>
          <a:solidFill>
            <a:srgbClr val="EE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481330" cy="481330"/>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10" name="文本框 9"/>
          <p:cNvSpPr txBox="1"/>
          <p:nvPr/>
        </p:nvSpPr>
        <p:spPr>
          <a:xfrm>
            <a:off x="913705" y="22743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研究过程与方法</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2" name="矩形 1"/>
          <p:cNvSpPr/>
          <p:nvPr/>
        </p:nvSpPr>
        <p:spPr>
          <a:xfrm>
            <a:off x="-10160" y="5486400"/>
            <a:ext cx="12202160" cy="1371600"/>
          </a:xfrm>
          <a:prstGeom prst="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2938145" y="5338445"/>
            <a:ext cx="304800" cy="304800"/>
          </a:xfrm>
          <a:prstGeom prst="ellipse">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9188450" y="5337810"/>
            <a:ext cx="304800" cy="304800"/>
          </a:xfrm>
          <a:prstGeom prst="ellipse">
            <a:avLst/>
          </a:prstGeom>
          <a:solidFill>
            <a:srgbClr val="ECE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a:off x="8951595" y="1507490"/>
            <a:ext cx="727710" cy="719455"/>
          </a:xfrm>
          <a:prstGeom prst="round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角矩形 17"/>
          <p:cNvSpPr/>
          <p:nvPr/>
        </p:nvSpPr>
        <p:spPr>
          <a:xfrm>
            <a:off x="2726690" y="1508125"/>
            <a:ext cx="727710" cy="719455"/>
          </a:xfrm>
          <a:prstGeom prst="roundRect">
            <a:avLst/>
          </a:prstGeom>
          <a:solidFill>
            <a:srgbClr val="3E4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1405890" y="2931795"/>
            <a:ext cx="3370580" cy="1322070"/>
          </a:xfrm>
          <a:prstGeom prst="rect">
            <a:avLst/>
          </a:prstGeom>
          <a:noFill/>
        </p:spPr>
        <p:txBody>
          <a:bodyPr wrap="square" rtlCol="0">
            <a:spAutoFit/>
          </a:bodyPr>
          <a:p>
            <a:pPr indent="0" algn="ctr" fontAlgn="auto">
              <a:lnSpc>
                <a:spcPct val="200000"/>
              </a:lnSpc>
              <a:buFont typeface="+mj-lt"/>
              <a:buNone/>
            </a:pPr>
            <a:r>
              <a:rPr lang="zh-CN" altLang="en-US" sz="40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数据分析</a:t>
            </a:r>
            <a:endParaRPr lang="zh-CN" altLang="en-US" sz="40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endParaRPr>
          </a:p>
        </p:txBody>
      </p:sp>
      <p:pic>
        <p:nvPicPr>
          <p:cNvPr id="42" name="图片 41" descr="icons-1337906_1280"/>
          <p:cNvPicPr>
            <a:picLocks noChangeAspect="1"/>
          </p:cNvPicPr>
          <p:nvPr/>
        </p:nvPicPr>
        <p:blipFill>
          <a:blip r:embed="rId2">
            <a:clrChange>
              <a:clrFrom>
                <a:srgbClr val="231F20">
                  <a:alpha val="100000"/>
                </a:srgbClr>
              </a:clrFrom>
              <a:clrTo>
                <a:srgbClr val="231F20">
                  <a:alpha val="100000"/>
                  <a:alpha val="0"/>
                </a:srgbClr>
              </a:clrTo>
            </a:clrChange>
          </a:blip>
          <a:srcRect r="83822" b="84361"/>
          <a:stretch>
            <a:fillRect/>
          </a:stretch>
        </p:blipFill>
        <p:spPr>
          <a:xfrm>
            <a:off x="2816860" y="1615440"/>
            <a:ext cx="546735" cy="504190"/>
          </a:xfrm>
          <a:prstGeom prst="rect">
            <a:avLst/>
          </a:prstGeom>
        </p:spPr>
      </p:pic>
      <p:pic>
        <p:nvPicPr>
          <p:cNvPr id="43" name="图片 42" descr="icons-1337906_1280"/>
          <p:cNvPicPr>
            <a:picLocks noChangeAspect="1"/>
          </p:cNvPicPr>
          <p:nvPr/>
        </p:nvPicPr>
        <p:blipFill>
          <a:blip r:embed="rId2">
            <a:clrChange>
              <a:clrFrom>
                <a:srgbClr val="231F20">
                  <a:alpha val="100000"/>
                </a:srgbClr>
              </a:clrFrom>
              <a:clrTo>
                <a:srgbClr val="231F20">
                  <a:alpha val="100000"/>
                  <a:alpha val="0"/>
                </a:srgbClr>
              </a:clrTo>
            </a:clrChange>
          </a:blip>
          <a:srcRect t="32598" r="84386" b="51330"/>
          <a:stretch>
            <a:fillRect/>
          </a:stretch>
        </p:blipFill>
        <p:spPr>
          <a:xfrm>
            <a:off x="9051290" y="1600835"/>
            <a:ext cx="527685" cy="518160"/>
          </a:xfrm>
          <a:prstGeom prst="rect">
            <a:avLst/>
          </a:prstGeom>
        </p:spPr>
      </p:pic>
      <p:cxnSp>
        <p:nvCxnSpPr>
          <p:cNvPr id="45" name="直接连接符 44"/>
          <p:cNvCxnSpPr/>
          <p:nvPr/>
        </p:nvCxnSpPr>
        <p:spPr>
          <a:xfrm rot="16200000" flipH="1">
            <a:off x="3086100" y="1802130"/>
            <a:ext cx="9525" cy="1764000"/>
          </a:xfrm>
          <a:prstGeom prst="line">
            <a:avLst/>
          </a:prstGeom>
          <a:ln w="19050" cmpd="sng">
            <a:solidFill>
              <a:srgbClr val="3E465A"/>
            </a:solidFill>
            <a:prstDash val="soli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7605395" y="2931795"/>
            <a:ext cx="3370580" cy="1322070"/>
          </a:xfrm>
          <a:prstGeom prst="rect">
            <a:avLst/>
          </a:prstGeom>
          <a:noFill/>
        </p:spPr>
        <p:txBody>
          <a:bodyPr wrap="square" rtlCol="0">
            <a:spAutoFit/>
          </a:bodyPr>
          <a:p>
            <a:pPr indent="0" algn="ctr" fontAlgn="auto">
              <a:lnSpc>
                <a:spcPct val="200000"/>
              </a:lnSpc>
              <a:buFont typeface="+mj-lt"/>
              <a:buNone/>
            </a:pPr>
            <a:r>
              <a:rPr lang="zh-CN" altLang="en-US" sz="40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rPr>
              <a:t>模型介绍</a:t>
            </a:r>
            <a:endParaRPr lang="zh-CN" altLang="en-US" sz="4000" spc="200" dirty="0">
              <a:solidFill>
                <a:schemeClr val="tx1">
                  <a:lumMod val="75000"/>
                  <a:lumOff val="25000"/>
                </a:schemeClr>
              </a:solidFill>
              <a:uFillTx/>
              <a:latin typeface="思源黑体 CN ExtraLight" panose="020B0200000000000000" charset="-122"/>
              <a:ea typeface="思源黑体 CN ExtraLight" panose="020B0200000000000000" charset="-122"/>
              <a:sym typeface="+mn-ea"/>
            </a:endParaRPr>
          </a:p>
        </p:txBody>
      </p:sp>
      <p:cxnSp>
        <p:nvCxnSpPr>
          <p:cNvPr id="47" name="直接连接符 46"/>
          <p:cNvCxnSpPr/>
          <p:nvPr/>
        </p:nvCxnSpPr>
        <p:spPr>
          <a:xfrm rot="16200000" flipH="1">
            <a:off x="9285605" y="1802130"/>
            <a:ext cx="9525" cy="1764000"/>
          </a:xfrm>
          <a:prstGeom prst="line">
            <a:avLst/>
          </a:prstGeom>
          <a:ln w="19050" cmpd="sng">
            <a:solidFill>
              <a:srgbClr val="3E465A"/>
            </a:solidFill>
            <a:prstDash val="solid"/>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481330" cy="481330"/>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10" name="文本框 9"/>
          <p:cNvSpPr txBox="1"/>
          <p:nvPr/>
        </p:nvSpPr>
        <p:spPr>
          <a:xfrm>
            <a:off x="913705" y="22743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数据分析</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12" name="圆角矩形 11"/>
          <p:cNvSpPr/>
          <p:nvPr/>
        </p:nvSpPr>
        <p:spPr>
          <a:xfrm>
            <a:off x="528320" y="889635"/>
            <a:ext cx="2303780" cy="5723890"/>
          </a:xfrm>
          <a:prstGeom prst="roundRect">
            <a:avLst/>
          </a:prstGeom>
          <a:solidFill>
            <a:srgbClr val="3E465A"/>
          </a:solidFill>
          <a:ln>
            <a:noFill/>
          </a:ln>
          <a:effectLst>
            <a:outerShdw blurRad="431800" dist="76200" dir="5400000" sx="79000" sy="7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525145" y="1244600"/>
            <a:ext cx="2306955" cy="1167765"/>
          </a:xfrm>
          <a:prstGeom prst="rect">
            <a:avLst/>
          </a:prstGeom>
          <a:solidFill>
            <a:srgbClr val="ECED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309563" y="2013585"/>
            <a:ext cx="2740660" cy="398780"/>
          </a:xfrm>
          <a:prstGeom prst="rect">
            <a:avLst/>
          </a:prstGeom>
          <a:noFill/>
          <a:ln>
            <a:noFill/>
          </a:ln>
        </p:spPr>
        <p:txBody>
          <a:bodyPr wrap="square" rtlCol="0">
            <a:spAutoFit/>
          </a:bodyPr>
          <a:p>
            <a:pPr algn="ctr"/>
            <a:r>
              <a:rPr lang="zh-CN" altLang="en-US" sz="2000" dirty="0">
                <a:solidFill>
                  <a:srgbClr val="3E465A"/>
                </a:solidFill>
                <a:latin typeface="思源黑体 CN ExtraLight" panose="020B0200000000000000" charset="-122"/>
                <a:ea typeface="思源黑体 CN ExtraLight" panose="020B0200000000000000" charset="-122"/>
              </a:rPr>
              <a:t>少数磁盘定义</a:t>
            </a:r>
            <a:endParaRPr lang="zh-CN" altLang="en-US" sz="2000" dirty="0">
              <a:solidFill>
                <a:srgbClr val="3E465A"/>
              </a:solidFill>
              <a:latin typeface="思源黑体 CN ExtraLight" panose="020B0200000000000000" charset="-122"/>
              <a:ea typeface="思源黑体 CN ExtraLight" panose="020B0200000000000000" charset="-122"/>
            </a:endParaRPr>
          </a:p>
        </p:txBody>
      </p:sp>
      <p:sp>
        <p:nvSpPr>
          <p:cNvPr id="39" name="文本框 38"/>
          <p:cNvSpPr txBox="1"/>
          <p:nvPr/>
        </p:nvSpPr>
        <p:spPr>
          <a:xfrm>
            <a:off x="573405" y="2412365"/>
            <a:ext cx="2213610" cy="4292600"/>
          </a:xfrm>
          <a:prstGeom prst="rect">
            <a:avLst/>
          </a:prstGeom>
          <a:noFill/>
        </p:spPr>
        <p:txBody>
          <a:bodyPr wrap="square" rtlCol="0">
            <a:spAutoFit/>
          </a:bodyPr>
          <a:p>
            <a:pPr indent="0" algn="ctr" fontAlgn="auto">
              <a:lnSpc>
                <a:spcPct val="150000"/>
              </a:lnSpc>
              <a:buFont typeface="+mj-lt"/>
              <a:buNone/>
            </a:pP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为了量化定义少数磁盘，我们首先使用传统的机器学习方法对拥有大量数据集的磁盘数据进行了训练，通过对训练集和测试集的损失函数值做出</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loss</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曲线，发现在小于</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1500</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时，</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test</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和</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train</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的</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loss</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差距比较大，属于过拟合，大于</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1500</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时，差距变小并稳定</a:t>
            </a:r>
            <a:endParaRPr lang="zh-CN" altLang="en-US" sz="1400" spc="200" dirty="0">
              <a:solidFill>
                <a:schemeClr val="bg1"/>
              </a:solidFill>
              <a:uFillTx/>
              <a:latin typeface="思源黑体 CN ExtraLight" panose="020B0200000000000000" charset="-122"/>
              <a:ea typeface="思源黑体 CN ExtraLight" panose="020B0200000000000000" charset="-122"/>
              <a:sym typeface="+mn-ea"/>
            </a:endParaRPr>
          </a:p>
        </p:txBody>
      </p:sp>
      <p:pic>
        <p:nvPicPr>
          <p:cNvPr id="8" name="图片 7"/>
          <p:cNvPicPr>
            <a:picLocks noChangeAspect="1"/>
          </p:cNvPicPr>
          <p:nvPr/>
        </p:nvPicPr>
        <p:blipFill>
          <a:blip r:embed="rId2"/>
          <a:stretch>
            <a:fillRect/>
          </a:stretch>
        </p:blipFill>
        <p:spPr>
          <a:xfrm>
            <a:off x="2992120" y="121920"/>
            <a:ext cx="6477000" cy="2194560"/>
          </a:xfrm>
          <a:prstGeom prst="rect">
            <a:avLst/>
          </a:prstGeom>
        </p:spPr>
      </p:pic>
      <p:pic>
        <p:nvPicPr>
          <p:cNvPr id="11" name="图片 10"/>
          <p:cNvPicPr>
            <a:picLocks noChangeAspect="1"/>
          </p:cNvPicPr>
          <p:nvPr/>
        </p:nvPicPr>
        <p:blipFill>
          <a:blip r:embed="rId3"/>
          <a:stretch>
            <a:fillRect/>
          </a:stretch>
        </p:blipFill>
        <p:spPr>
          <a:xfrm>
            <a:off x="2992120" y="2412365"/>
            <a:ext cx="6316980" cy="2125980"/>
          </a:xfrm>
          <a:prstGeom prst="rect">
            <a:avLst/>
          </a:prstGeom>
        </p:spPr>
      </p:pic>
      <p:sp>
        <p:nvSpPr>
          <p:cNvPr id="13" name="文本框 12"/>
          <p:cNvSpPr txBox="1"/>
          <p:nvPr/>
        </p:nvSpPr>
        <p:spPr>
          <a:xfrm>
            <a:off x="7370445" y="5791835"/>
            <a:ext cx="4125595" cy="645160"/>
          </a:xfrm>
          <a:prstGeom prst="rect">
            <a:avLst/>
          </a:prstGeom>
          <a:noFill/>
        </p:spPr>
        <p:txBody>
          <a:bodyPr wrap="square" rtlCol="0">
            <a:spAutoFit/>
          </a:bodyPr>
          <a:p>
            <a:r>
              <a:rPr lang="zh-CN" altLang="en-US"/>
              <a:t>此外，对于少量磁盘的训练结果评价</a:t>
            </a:r>
            <a:r>
              <a:rPr lang="en-US" altLang="zh-CN"/>
              <a:t>FAR</a:t>
            </a:r>
            <a:r>
              <a:rPr lang="zh-CN" altLang="en-US"/>
              <a:t>和</a:t>
            </a:r>
            <a:r>
              <a:rPr lang="en-US" altLang="zh-CN"/>
              <a:t>FDR</a:t>
            </a:r>
            <a:r>
              <a:rPr lang="zh-CN" altLang="en-US"/>
              <a:t>参数</a:t>
            </a:r>
            <a:r>
              <a:rPr lang="zh-CN" altLang="en-US"/>
              <a:t>的表现也并不好</a:t>
            </a:r>
            <a:endParaRPr lang="zh-CN" altLang="en-US"/>
          </a:p>
        </p:txBody>
      </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481330" cy="481330"/>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10" name="文本框 9"/>
          <p:cNvSpPr txBox="1"/>
          <p:nvPr/>
        </p:nvSpPr>
        <p:spPr>
          <a:xfrm>
            <a:off x="913705" y="22743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数据分析</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12" name="圆角矩形 11"/>
          <p:cNvSpPr/>
          <p:nvPr/>
        </p:nvSpPr>
        <p:spPr>
          <a:xfrm>
            <a:off x="528320" y="889635"/>
            <a:ext cx="3064510" cy="5723890"/>
          </a:xfrm>
          <a:prstGeom prst="roundRect">
            <a:avLst/>
          </a:prstGeom>
          <a:solidFill>
            <a:srgbClr val="3E465A"/>
          </a:solidFill>
          <a:ln>
            <a:noFill/>
          </a:ln>
          <a:effectLst>
            <a:outerShdw blurRad="431800" dist="76200" dir="5400000" sx="79000" sy="7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525145" y="1244600"/>
            <a:ext cx="3067685" cy="1167765"/>
          </a:xfrm>
          <a:prstGeom prst="rect">
            <a:avLst/>
          </a:prstGeom>
          <a:solidFill>
            <a:srgbClr val="ECED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712788" y="1629410"/>
            <a:ext cx="2740660" cy="398780"/>
          </a:xfrm>
          <a:prstGeom prst="rect">
            <a:avLst/>
          </a:prstGeom>
          <a:noFill/>
          <a:ln>
            <a:noFill/>
          </a:ln>
        </p:spPr>
        <p:txBody>
          <a:bodyPr wrap="square" rtlCol="0">
            <a:spAutoFit/>
          </a:bodyPr>
          <a:p>
            <a:pPr algn="ctr"/>
            <a:r>
              <a:rPr lang="zh-CN" altLang="en-US" sz="2000" dirty="0">
                <a:solidFill>
                  <a:srgbClr val="3E465A"/>
                </a:solidFill>
                <a:latin typeface="思源黑体 CN ExtraLight" panose="020B0200000000000000" charset="-122"/>
                <a:ea typeface="思源黑体 CN ExtraLight" panose="020B0200000000000000" charset="-122"/>
              </a:rPr>
              <a:t>数据分布探究</a:t>
            </a:r>
            <a:endParaRPr lang="zh-CN" altLang="en-US" sz="2000" dirty="0">
              <a:solidFill>
                <a:srgbClr val="3E465A"/>
              </a:solidFill>
              <a:latin typeface="思源黑体 CN ExtraLight" panose="020B0200000000000000" charset="-122"/>
              <a:ea typeface="思源黑体 CN ExtraLight" panose="020B0200000000000000" charset="-122"/>
            </a:endParaRPr>
          </a:p>
        </p:txBody>
      </p:sp>
      <p:sp>
        <p:nvSpPr>
          <p:cNvPr id="39" name="文本框 38"/>
          <p:cNvSpPr txBox="1"/>
          <p:nvPr/>
        </p:nvSpPr>
        <p:spPr>
          <a:xfrm>
            <a:off x="573405" y="2412365"/>
            <a:ext cx="3020060" cy="4292600"/>
          </a:xfrm>
          <a:prstGeom prst="rect">
            <a:avLst/>
          </a:prstGeom>
          <a:noFill/>
        </p:spPr>
        <p:txBody>
          <a:bodyPr wrap="square" rtlCol="0">
            <a:spAutoFit/>
          </a:bodyPr>
          <a:p>
            <a:pPr indent="0" algn="ctr" fontAlgn="auto">
              <a:lnSpc>
                <a:spcPct val="150000"/>
              </a:lnSpc>
              <a:buFont typeface="+mj-lt"/>
              <a:buNone/>
            </a:pP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为了进一步了解数据集，文中针对四家生产商的两种型号的磁盘进行了数据可视化。随机选取了两种</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SMART</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参数作为</a:t>
            </a: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x,y</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轴，在图中我们可以发现对于相同的生产商，不同类型的磁盘的故障磁盘和正常磁盘分布基本上相似。此外针对相同的特征做出概率统计量（高斯核密度估计），发现虽然分布不同，但是曲线形状是相似的。因此能使用传统的机器学习算法。（分布不同）</a:t>
            </a:r>
            <a:endParaRPr lang="zh-CN" altLang="en-US" sz="1400" spc="200" dirty="0">
              <a:solidFill>
                <a:schemeClr val="bg1"/>
              </a:solidFill>
              <a:uFillTx/>
              <a:latin typeface="思源黑体 CN ExtraLight" panose="020B0200000000000000" charset="-122"/>
              <a:ea typeface="思源黑体 CN ExtraLight" panose="020B0200000000000000" charset="-122"/>
              <a:sym typeface="+mn-ea"/>
            </a:endParaRPr>
          </a:p>
        </p:txBody>
      </p:sp>
      <p:pic>
        <p:nvPicPr>
          <p:cNvPr id="2" name="图片 1"/>
          <p:cNvPicPr>
            <a:picLocks noChangeAspect="1"/>
          </p:cNvPicPr>
          <p:nvPr/>
        </p:nvPicPr>
        <p:blipFill>
          <a:blip r:embed="rId2"/>
          <a:stretch>
            <a:fillRect/>
          </a:stretch>
        </p:blipFill>
        <p:spPr>
          <a:xfrm>
            <a:off x="3592830" y="889635"/>
            <a:ext cx="6254750" cy="2827655"/>
          </a:xfrm>
          <a:prstGeom prst="rect">
            <a:avLst/>
          </a:prstGeom>
        </p:spPr>
      </p:pic>
      <p:pic>
        <p:nvPicPr>
          <p:cNvPr id="3" name="图片 2"/>
          <p:cNvPicPr>
            <a:picLocks noChangeAspect="1"/>
          </p:cNvPicPr>
          <p:nvPr/>
        </p:nvPicPr>
        <p:blipFill>
          <a:blip r:embed="rId3"/>
          <a:stretch>
            <a:fillRect/>
          </a:stretch>
        </p:blipFill>
        <p:spPr>
          <a:xfrm>
            <a:off x="3757295" y="3717290"/>
            <a:ext cx="6328410" cy="2875915"/>
          </a:xfrm>
          <a:prstGeom prst="rect">
            <a:avLst/>
          </a:prstGeom>
        </p:spPr>
      </p:pic>
      <p:pic>
        <p:nvPicPr>
          <p:cNvPr id="4" name="图片 3"/>
          <p:cNvPicPr>
            <a:picLocks noChangeAspect="1"/>
          </p:cNvPicPr>
          <p:nvPr/>
        </p:nvPicPr>
        <p:blipFill>
          <a:blip r:embed="rId4"/>
          <a:stretch>
            <a:fillRect/>
          </a:stretch>
        </p:blipFill>
        <p:spPr>
          <a:xfrm>
            <a:off x="5819140" y="340995"/>
            <a:ext cx="5821680" cy="2520315"/>
          </a:xfrm>
          <a:prstGeom prst="rect">
            <a:avLst/>
          </a:prstGeom>
        </p:spPr>
      </p:pic>
      <p:pic>
        <p:nvPicPr>
          <p:cNvPr id="5" name="图片 4"/>
          <p:cNvPicPr>
            <a:picLocks noChangeAspect="1"/>
          </p:cNvPicPr>
          <p:nvPr/>
        </p:nvPicPr>
        <p:blipFill>
          <a:blip r:embed="rId5"/>
          <a:stretch>
            <a:fillRect/>
          </a:stretch>
        </p:blipFill>
        <p:spPr>
          <a:xfrm>
            <a:off x="5815330" y="2861310"/>
            <a:ext cx="5848350" cy="2371090"/>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clrChange>
              <a:clrFrom>
                <a:srgbClr val="E7F5F5"/>
              </a:clrFrom>
              <a:clrTo>
                <a:srgbClr val="E7F5F5">
                  <a:alpha val="0"/>
                </a:srgbClr>
              </a:clrTo>
            </a:clrChange>
            <a:biLevel thresh="50000"/>
            <a:duotone>
              <a:prstClr val="black"/>
              <a:schemeClr val="accent5">
                <a:tint val="45000"/>
                <a:satMod val="400000"/>
              </a:schemeClr>
            </a:duotone>
            <a:extLst>
              <a:ext uri="{28A0092B-C50C-407E-A947-70E740481C1C}">
                <a14:useLocalDpi xmlns:a14="http://schemas.microsoft.com/office/drawing/2010/main" val="0"/>
              </a:ext>
            </a:extLst>
          </a:blip>
          <a:srcRect l="16482" t="16482" r="16482" b="16482"/>
          <a:stretch>
            <a:fillRect/>
          </a:stretch>
        </p:blipFill>
        <p:spPr>
          <a:xfrm>
            <a:off x="288925" y="121920"/>
            <a:ext cx="481330" cy="481330"/>
          </a:xfrm>
          <a:custGeom>
            <a:avLst/>
            <a:gdLst>
              <a:gd name="connsiteX0" fmla="*/ 2298697 w 4597394"/>
              <a:gd name="connsiteY0" fmla="*/ 0 h 4597394"/>
              <a:gd name="connsiteX1" fmla="*/ 4597394 w 4597394"/>
              <a:gd name="connsiteY1" fmla="*/ 2298697 h 4597394"/>
              <a:gd name="connsiteX2" fmla="*/ 2298697 w 4597394"/>
              <a:gd name="connsiteY2" fmla="*/ 4597394 h 4597394"/>
              <a:gd name="connsiteX3" fmla="*/ 0 w 4597394"/>
              <a:gd name="connsiteY3" fmla="*/ 2298697 h 4597394"/>
              <a:gd name="connsiteX4" fmla="*/ 2298697 w 4597394"/>
              <a:gd name="connsiteY4" fmla="*/ 0 h 459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94" h="4597394">
                <a:moveTo>
                  <a:pt x="2298697" y="0"/>
                </a:moveTo>
                <a:cubicBezTo>
                  <a:pt x="3568232" y="0"/>
                  <a:pt x="4597394" y="1029162"/>
                  <a:pt x="4597394" y="2298697"/>
                </a:cubicBezTo>
                <a:cubicBezTo>
                  <a:pt x="4597394" y="3568232"/>
                  <a:pt x="3568232" y="4597394"/>
                  <a:pt x="2298697" y="4597394"/>
                </a:cubicBezTo>
                <a:cubicBezTo>
                  <a:pt x="1029162" y="4597394"/>
                  <a:pt x="0" y="3568232"/>
                  <a:pt x="0" y="2298697"/>
                </a:cubicBezTo>
                <a:cubicBezTo>
                  <a:pt x="0" y="1029162"/>
                  <a:pt x="1029162" y="0"/>
                  <a:pt x="2298697" y="0"/>
                </a:cubicBezTo>
                <a:close/>
              </a:path>
            </a:pathLst>
          </a:custGeom>
          <a:effectLst>
            <a:outerShdw blurRad="76200" dir="18900000" sy="23000" kx="-1200000" algn="bl" rotWithShape="0">
              <a:prstClr val="black">
                <a:alpha val="20000"/>
              </a:prstClr>
            </a:outerShdw>
          </a:effectLst>
        </p:spPr>
      </p:pic>
      <p:sp>
        <p:nvSpPr>
          <p:cNvPr id="10" name="文本框 9"/>
          <p:cNvSpPr txBox="1"/>
          <p:nvPr/>
        </p:nvSpPr>
        <p:spPr>
          <a:xfrm>
            <a:off x="913705" y="227433"/>
            <a:ext cx="3089387" cy="398780"/>
          </a:xfrm>
          <a:prstGeom prst="rect">
            <a:avLst/>
          </a:prstGeom>
          <a:noFill/>
          <a:ln>
            <a:noFill/>
          </a:ln>
        </p:spPr>
        <p:txBody>
          <a:bodyPr wrap="square" rtlCol="0">
            <a:spAutoFit/>
          </a:bodyPr>
          <a:p>
            <a:r>
              <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rPr>
              <a:t>模型介绍</a:t>
            </a:r>
            <a:endParaRPr lang="zh-CN" altLang="en-US" sz="2000" dirty="0">
              <a:solidFill>
                <a:schemeClr val="tx1">
                  <a:lumMod val="95000"/>
                  <a:lumOff val="5000"/>
                </a:schemeClr>
              </a:solidFill>
              <a:latin typeface="思源黑体 CN ExtraLight" panose="020B0200000000000000" charset="-122"/>
              <a:ea typeface="思源黑体 CN ExtraLight" panose="020B0200000000000000" charset="-122"/>
            </a:endParaRPr>
          </a:p>
        </p:txBody>
      </p:sp>
      <p:sp>
        <p:nvSpPr>
          <p:cNvPr id="12" name="圆角矩形 11"/>
          <p:cNvSpPr/>
          <p:nvPr/>
        </p:nvSpPr>
        <p:spPr>
          <a:xfrm>
            <a:off x="528320" y="626110"/>
            <a:ext cx="3064510" cy="5987415"/>
          </a:xfrm>
          <a:prstGeom prst="roundRect">
            <a:avLst/>
          </a:prstGeom>
          <a:solidFill>
            <a:srgbClr val="3E465A"/>
          </a:solidFill>
          <a:ln>
            <a:noFill/>
          </a:ln>
          <a:effectLst>
            <a:outerShdw blurRad="431800" dist="76200" dir="5400000" sx="79000" sy="7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525145" y="1071880"/>
            <a:ext cx="3067685" cy="1167765"/>
          </a:xfrm>
          <a:prstGeom prst="rect">
            <a:avLst/>
          </a:prstGeom>
          <a:solidFill>
            <a:srgbClr val="ECED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712788" y="1456690"/>
            <a:ext cx="2740660" cy="398780"/>
          </a:xfrm>
          <a:prstGeom prst="rect">
            <a:avLst/>
          </a:prstGeom>
          <a:noFill/>
          <a:ln>
            <a:noFill/>
          </a:ln>
        </p:spPr>
        <p:txBody>
          <a:bodyPr wrap="square" rtlCol="0">
            <a:spAutoFit/>
          </a:bodyPr>
          <a:p>
            <a:pPr algn="ctr"/>
            <a:r>
              <a:rPr lang="en-US" altLang="zh-CN" sz="2000" dirty="0">
                <a:solidFill>
                  <a:srgbClr val="3E465A"/>
                </a:solidFill>
                <a:latin typeface="思源黑体 CN ExtraLight" panose="020B0200000000000000" charset="-122"/>
                <a:ea typeface="思源黑体 CN ExtraLight" panose="020B0200000000000000" charset="-122"/>
              </a:rPr>
              <a:t>TLDFP</a:t>
            </a:r>
            <a:r>
              <a:rPr lang="zh-CN" altLang="en-US" sz="2000" dirty="0">
                <a:solidFill>
                  <a:srgbClr val="3E465A"/>
                </a:solidFill>
                <a:latin typeface="思源黑体 CN ExtraLight" panose="020B0200000000000000" charset="-122"/>
                <a:ea typeface="思源黑体 CN ExtraLight" panose="020B0200000000000000" charset="-122"/>
              </a:rPr>
              <a:t>算法</a:t>
            </a:r>
            <a:endParaRPr lang="zh-CN" altLang="en-US" sz="2000" dirty="0">
              <a:solidFill>
                <a:srgbClr val="3E465A"/>
              </a:solidFill>
              <a:latin typeface="思源黑体 CN ExtraLight" panose="020B0200000000000000" charset="-122"/>
              <a:ea typeface="思源黑体 CN ExtraLight" panose="020B0200000000000000" charset="-122"/>
            </a:endParaRPr>
          </a:p>
        </p:txBody>
      </p:sp>
      <p:sp>
        <p:nvSpPr>
          <p:cNvPr id="39" name="文本框 38"/>
          <p:cNvSpPr txBox="1"/>
          <p:nvPr/>
        </p:nvSpPr>
        <p:spPr>
          <a:xfrm>
            <a:off x="573405" y="2093595"/>
            <a:ext cx="3020060" cy="4615815"/>
          </a:xfrm>
          <a:prstGeom prst="rect">
            <a:avLst/>
          </a:prstGeom>
          <a:noFill/>
        </p:spPr>
        <p:txBody>
          <a:bodyPr wrap="square" rtlCol="0">
            <a:spAutoFit/>
          </a:bodyPr>
          <a:p>
            <a:pPr indent="0" algn="ctr" fontAlgn="auto">
              <a:lnSpc>
                <a:spcPct val="150000"/>
              </a:lnSpc>
              <a:buFont typeface="+mj-lt"/>
              <a:buNone/>
            </a:pPr>
            <a:r>
              <a:rPr lang="en-US" altLang="zh-CN" sz="1400" spc="200" dirty="0">
                <a:solidFill>
                  <a:schemeClr val="bg1"/>
                </a:solidFill>
                <a:uFillTx/>
                <a:latin typeface="思源黑体 CN ExtraLight" panose="020B0200000000000000" charset="-122"/>
                <a:ea typeface="思源黑体 CN ExtraLight" panose="020B0200000000000000" charset="-122"/>
                <a:sym typeface="+mn-ea"/>
              </a:rPr>
              <a:t>TrAdaBoost</a:t>
            </a:r>
            <a:r>
              <a:rPr lang="zh-CN" altLang="en-US" sz="1400" spc="200" dirty="0">
                <a:solidFill>
                  <a:schemeClr val="bg1"/>
                </a:solidFill>
                <a:uFillTx/>
                <a:latin typeface="思源黑体 CN ExtraLight" panose="020B0200000000000000" charset="-122"/>
                <a:ea typeface="思源黑体 CN ExtraLight" panose="020B0200000000000000" charset="-122"/>
                <a:sym typeface="+mn-ea"/>
              </a:rPr>
              <a:t>算法：把多数磁盘的训练实例和少数磁盘的部分实例组合成新的源域（每个样例的初始权重相同），通过一个分类器的分类结果，发生错误预测的样例如果是少数磁盘样例会增加其权重，如果是多数磁盘样例会减少其权重。得到的新的训练集会被新的分类器进行训练，最后达到一定的迭代次数后停止，所有的分类器都会根据误差率计算出一个权值，最后由线性合并成一个强分类器。</a:t>
            </a:r>
            <a:endParaRPr lang="zh-CN" altLang="en-US" sz="1400" spc="200" dirty="0">
              <a:solidFill>
                <a:schemeClr val="bg1"/>
              </a:solidFill>
              <a:uFillTx/>
              <a:latin typeface="思源黑体 CN ExtraLight" panose="020B0200000000000000" charset="-122"/>
              <a:ea typeface="思源黑体 CN ExtraLight" panose="020B0200000000000000" charset="-122"/>
              <a:sym typeface="+mn-ea"/>
            </a:endParaRPr>
          </a:p>
        </p:txBody>
      </p:sp>
      <p:pic>
        <p:nvPicPr>
          <p:cNvPr id="8" name="图片 7"/>
          <p:cNvPicPr>
            <a:picLocks noChangeAspect="1"/>
          </p:cNvPicPr>
          <p:nvPr/>
        </p:nvPicPr>
        <p:blipFill>
          <a:blip r:embed="rId2"/>
          <a:stretch>
            <a:fillRect/>
          </a:stretch>
        </p:blipFill>
        <p:spPr>
          <a:xfrm>
            <a:off x="3757930" y="469900"/>
            <a:ext cx="8434070" cy="3705225"/>
          </a:xfrm>
          <a:prstGeom prst="rect">
            <a:avLst/>
          </a:prstGeom>
        </p:spPr>
      </p:pic>
      <p:pic>
        <p:nvPicPr>
          <p:cNvPr id="6" name="图片 5" descr="未命名文件"/>
          <p:cNvPicPr>
            <a:picLocks noChangeAspect="1"/>
          </p:cNvPicPr>
          <p:nvPr/>
        </p:nvPicPr>
        <p:blipFill>
          <a:blip r:embed="rId3"/>
          <a:stretch>
            <a:fillRect/>
          </a:stretch>
        </p:blipFill>
        <p:spPr>
          <a:xfrm>
            <a:off x="4531995" y="1184275"/>
            <a:ext cx="7538085" cy="513397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1809</Words>
  <Application>WPS 演示</Application>
  <PresentationFormat>宽屏</PresentationFormat>
  <Paragraphs>120</Paragraphs>
  <Slides>17</Slides>
  <Notes>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17</vt:i4>
      </vt:variant>
    </vt:vector>
  </HeadingPairs>
  <TitlesOfParts>
    <vt:vector size="31" baseType="lpstr">
      <vt:lpstr>Arial</vt:lpstr>
      <vt:lpstr>宋体</vt:lpstr>
      <vt:lpstr>Wingdings</vt:lpstr>
      <vt:lpstr>微软雅黑</vt:lpstr>
      <vt:lpstr>Wingdings</vt:lpstr>
      <vt:lpstr>思源黑体 CN Normal</vt:lpstr>
      <vt:lpstr>黑体</vt:lpstr>
      <vt:lpstr>思源黑体 CN Light</vt:lpstr>
      <vt:lpstr>思源黑体 CN Medium</vt:lpstr>
      <vt:lpstr>思源黑体 CN Regular</vt:lpstr>
      <vt:lpstr>思源黑体 CN ExtraLight</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杨雨鑫</cp:lastModifiedBy>
  <cp:revision>216</cp:revision>
  <dcterms:created xsi:type="dcterms:W3CDTF">2019-06-19T02:08:00Z</dcterms:created>
  <dcterms:modified xsi:type="dcterms:W3CDTF">2021-03-10T11:24:38Z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KSOTemplateUUID">
    <vt:lpwstr>v1.0_mb_Va1BWePPHz+7vo67FmZ1iQ==</vt:lpwstr>
  </property>
</Properties>
</file>